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Lst>
  <p:sldSz cx="18288000" cy="10287000"/>
  <p:notesSz cx="6858000" cy="9144000"/>
  <p:embeddedFontLst>
    <p:embeddedFont>
      <p:font typeface="League Spartan" charset="1" panose="00000800000000000000"/>
      <p:regular r:id="rId79"/>
    </p:embeddedFont>
    <p:embeddedFont>
      <p:font typeface="Ubuntu Bold" charset="1" panose="020B0804030602030204"/>
      <p:regular r:id="rId80"/>
    </p:embeddedFont>
    <p:embeddedFont>
      <p:font typeface="Ubuntu" charset="1" panose="020B0504030602030204"/>
      <p:regular r:id="rId81"/>
    </p:embeddedFont>
    <p:embeddedFont>
      <p:font typeface="Raleway Bold" charset="1" panose="020B0803030101060003"/>
      <p:regular r:id="rId82"/>
    </p:embeddedFont>
    <p:embeddedFont>
      <p:font typeface="Raleway" charset="1" panose="020B0503030101060003"/>
      <p:regular r:id="rId83"/>
    </p:embeddedFont>
    <p:embeddedFont>
      <p:font typeface="Bebas Neue Cyrillic" charset="1" panose="02000506000000020004"/>
      <p:regular r:id="rId84"/>
    </p:embeddedFont>
    <p:embeddedFont>
      <p:font typeface="Open Sans Light" charset="1" panose="020B0306030504020204"/>
      <p:regular r:id="rId85"/>
    </p:embeddedFont>
    <p:embeddedFont>
      <p:font typeface="Muli Bold Bold" charset="1" panose="00000900000000000000"/>
      <p:regular r:id="rId86"/>
    </p:embeddedFont>
    <p:embeddedFont>
      <p:font typeface="Eczar SemiBold" charset="1" panose="02000603040300000004"/>
      <p:regular r:id="rId87"/>
    </p:embeddedFont>
    <p:embeddedFont>
      <p:font typeface="Horizon" charset="1" panose="02000500000000000000"/>
      <p:regular r:id="rId88"/>
    </p:embeddedFont>
    <p:embeddedFont>
      <p:font typeface="Intro Rust" charset="1" panose="00000500000000000000"/>
      <p:regular r:id="rId89"/>
    </p:embeddedFont>
    <p:embeddedFont>
      <p:font typeface="Open Sans Extra Bold" charset="1" panose="020B0906030804020204"/>
      <p:regular r:id="rId90"/>
    </p:embeddedFont>
    <p:embeddedFont>
      <p:font typeface="Avatar" charset="1" panose="02000000000000000000"/>
      <p:regular r:id="rId91"/>
    </p:embeddedFont>
    <p:embeddedFont>
      <p:font typeface="Gagalin" charset="1" panose="00000500000000000000"/>
      <p:regular r:id="rId92"/>
    </p:embeddedFont>
    <p:embeddedFont>
      <p:font typeface="Inter" charset="1" panose="020B0502030000000004"/>
      <p:regular r:id="rId93"/>
    </p:embeddedFont>
    <p:embeddedFont>
      <p:font typeface="Inter Bold" charset="1" panose="020B0802030000000004"/>
      <p:regular r:id="rId94"/>
    </p:embeddedFont>
    <p:embeddedFont>
      <p:font typeface="Montserrat Classic Bold" charset="1" panose="00000800000000000000"/>
      <p:regular r:id="rId95"/>
    </p:embeddedFont>
    <p:embeddedFont>
      <p:font typeface="Montserrat Light" charset="1" panose="00000400000000000000"/>
      <p:regular r:id="rId96"/>
    </p:embeddedFont>
    <p:embeddedFont>
      <p:font typeface="Muli Black" charset="1" panose="00000A00000000000000"/>
      <p:regular r:id="rId97"/>
    </p:embeddedFont>
    <p:embeddedFont>
      <p:font typeface="Muli Bold" charset="1" panose="00000800000000000000"/>
      <p:regular r:id="rId98"/>
    </p:embeddedFont>
    <p:embeddedFont>
      <p:font typeface="Muli Regular" charset="1" panose="00000500000000000000"/>
      <p:regular r:id="rId99"/>
    </p:embeddedFont>
    <p:embeddedFont>
      <p:font typeface="Muli Regular Bold" charset="1" panose="00000700000000000000"/>
      <p:regular r:id="rId100"/>
    </p:embeddedFont>
    <p:embeddedFont>
      <p:font typeface="Open Sans" charset="1" panose="020B0606030504020204"/>
      <p:regular r:id="rId101"/>
    </p:embeddedFont>
    <p:embeddedFont>
      <p:font typeface="Open Sans Light Bold" charset="1" panose="020B0806030504020204"/>
      <p:regular r:id="rId102"/>
    </p:embeddedFont>
    <p:embeddedFont>
      <p:font typeface="Gidole" charset="1" panose="02000503000000000000"/>
      <p:regular r:id="rId103"/>
    </p:embeddedFont>
    <p:embeddedFont>
      <p:font typeface="Montserrat Classic" charset="1" panose="00000500000000000000"/>
      <p:regular r:id="rId10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00" Target="fonts/font100.fntdata" Type="http://schemas.openxmlformats.org/officeDocument/2006/relationships/font"/><Relationship Id="rId101" Target="fonts/font101.fntdata" Type="http://schemas.openxmlformats.org/officeDocument/2006/relationships/font"/><Relationship Id="rId102" Target="fonts/font102.fntdata" Type="http://schemas.openxmlformats.org/officeDocument/2006/relationships/font"/><Relationship Id="rId103" Target="fonts/font103.fntdata" Type="http://schemas.openxmlformats.org/officeDocument/2006/relationships/font"/><Relationship Id="rId104" Target="fonts/font104.fntdata" Type="http://schemas.openxmlformats.org/officeDocument/2006/relationships/font"/><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fonts/font79.fntdata" Type="http://schemas.openxmlformats.org/officeDocument/2006/relationships/font"/><Relationship Id="rId8" Target="slides/slide3.xml" Type="http://schemas.openxmlformats.org/officeDocument/2006/relationships/slide"/><Relationship Id="rId80" Target="fonts/font80.fntdata" Type="http://schemas.openxmlformats.org/officeDocument/2006/relationships/font"/><Relationship Id="rId81" Target="fonts/font81.fntdata" Type="http://schemas.openxmlformats.org/officeDocument/2006/relationships/font"/><Relationship Id="rId82" Target="fonts/font82.fntdata" Type="http://schemas.openxmlformats.org/officeDocument/2006/relationships/font"/><Relationship Id="rId83" Target="fonts/font83.fntdata" Type="http://schemas.openxmlformats.org/officeDocument/2006/relationships/font"/><Relationship Id="rId84" Target="fonts/font84.fntdata" Type="http://schemas.openxmlformats.org/officeDocument/2006/relationships/font"/><Relationship Id="rId85" Target="fonts/font85.fntdata" Type="http://schemas.openxmlformats.org/officeDocument/2006/relationships/font"/><Relationship Id="rId86" Target="fonts/font86.fntdata" Type="http://schemas.openxmlformats.org/officeDocument/2006/relationships/font"/><Relationship Id="rId87" Target="fonts/font87.fntdata" Type="http://schemas.openxmlformats.org/officeDocument/2006/relationships/font"/><Relationship Id="rId88" Target="fonts/font88.fntdata" Type="http://schemas.openxmlformats.org/officeDocument/2006/relationships/font"/><Relationship Id="rId89" Target="fonts/font89.fntdata" Type="http://schemas.openxmlformats.org/officeDocument/2006/relationships/font"/><Relationship Id="rId9" Target="slides/slide4.xml" Type="http://schemas.openxmlformats.org/officeDocument/2006/relationships/slide"/><Relationship Id="rId90" Target="fonts/font90.fntdata" Type="http://schemas.openxmlformats.org/officeDocument/2006/relationships/font"/><Relationship Id="rId91" Target="fonts/font91.fntdata" Type="http://schemas.openxmlformats.org/officeDocument/2006/relationships/font"/><Relationship Id="rId92" Target="fonts/font92.fntdata" Type="http://schemas.openxmlformats.org/officeDocument/2006/relationships/font"/><Relationship Id="rId93" Target="fonts/font93.fntdata" Type="http://schemas.openxmlformats.org/officeDocument/2006/relationships/font"/><Relationship Id="rId94" Target="fonts/font94.fntdata" Type="http://schemas.openxmlformats.org/officeDocument/2006/relationships/font"/><Relationship Id="rId95" Target="fonts/font95.fntdata" Type="http://schemas.openxmlformats.org/officeDocument/2006/relationships/font"/><Relationship Id="rId96" Target="fonts/font96.fntdata" Type="http://schemas.openxmlformats.org/officeDocument/2006/relationships/font"/><Relationship Id="rId97" Target="fonts/font97.fntdata" Type="http://schemas.openxmlformats.org/officeDocument/2006/relationships/font"/><Relationship Id="rId98" Target="fonts/font98.fntdata" Type="http://schemas.openxmlformats.org/officeDocument/2006/relationships/font"/><Relationship Id="rId99" Target="fonts/font9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svg" Type="http://schemas.openxmlformats.org/officeDocument/2006/relationships/image"/><Relationship Id="rId2" Target="../media/image16.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7.png" Type="http://schemas.openxmlformats.org/officeDocument/2006/relationships/image"/><Relationship Id="rId8" Target="../media/image18.svg" Type="http://schemas.openxmlformats.org/officeDocument/2006/relationships/image"/><Relationship Id="rId9" Target="../media/image19.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svg" Type="http://schemas.openxmlformats.org/officeDocument/2006/relationships/image"/><Relationship Id="rId2" Target="../media/image29.png" Type="http://schemas.openxmlformats.org/officeDocument/2006/relationships/image"/><Relationship Id="rId3" Target="../media/image30.png" Type="http://schemas.openxmlformats.org/officeDocument/2006/relationships/image"/><Relationship Id="rId4" Target="../media/image31.svg" Type="http://schemas.openxmlformats.org/officeDocument/2006/relationships/image"/><Relationship Id="rId5" Target="../media/image32.png" Type="http://schemas.openxmlformats.org/officeDocument/2006/relationships/image"/><Relationship Id="rId6" Target="../media/image33.svg" Type="http://schemas.openxmlformats.org/officeDocument/2006/relationships/image"/><Relationship Id="rId7" Target="../media/image34.png" Type="http://schemas.openxmlformats.org/officeDocument/2006/relationships/image"/><Relationship Id="rId8" Target="../media/image35.svg" Type="http://schemas.openxmlformats.org/officeDocument/2006/relationships/image"/><Relationship Id="rId9" Target="../media/image36.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 Id="rId3" Target="../media/image44.png" Type="http://schemas.openxmlformats.org/officeDocument/2006/relationships/image"/><Relationship Id="rId4" Target="../media/image45.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6.png" Type="http://schemas.openxmlformats.org/officeDocument/2006/relationships/image"/><Relationship Id="rId11" Target="../media/image57.svg" Type="http://schemas.openxmlformats.org/officeDocument/2006/relationships/image"/><Relationship Id="rId12" Target="../media/image58.png" Type="http://schemas.openxmlformats.org/officeDocument/2006/relationships/image"/><Relationship Id="rId13" Target="../media/image59.svg" Type="http://schemas.openxmlformats.org/officeDocument/2006/relationships/image"/><Relationship Id="rId14" Target="../media/image60.png" Type="http://schemas.openxmlformats.org/officeDocument/2006/relationships/image"/><Relationship Id="rId15" Target="../media/image61.svg" Type="http://schemas.openxmlformats.org/officeDocument/2006/relationships/image"/><Relationship Id="rId2" Target="../media/image48.png" Type="http://schemas.openxmlformats.org/officeDocument/2006/relationships/image"/><Relationship Id="rId3" Target="../media/image49.sv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 Id="rId6" Target="../media/image52.png" Type="http://schemas.openxmlformats.org/officeDocument/2006/relationships/image"/><Relationship Id="rId7" Target="../media/image53.svg" Type="http://schemas.openxmlformats.org/officeDocument/2006/relationships/image"/><Relationship Id="rId8" Target="../media/image54.png" Type="http://schemas.openxmlformats.org/officeDocument/2006/relationships/image"/><Relationship Id="rId9" Target="../media/image55.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2.png" Type="http://schemas.openxmlformats.org/officeDocument/2006/relationships/image"/><Relationship Id="rId3" Target="../media/image63.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4.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jpeg" Type="http://schemas.openxmlformats.org/officeDocument/2006/relationships/image"/><Relationship Id="rId3" Target="../media/image44.png" Type="http://schemas.openxmlformats.org/officeDocument/2006/relationships/image"/><Relationship Id="rId4" Target="../media/image45.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6.png" Type="http://schemas.openxmlformats.org/officeDocument/2006/relationships/image"/><Relationship Id="rId3" Target="../media/image67.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8.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0.jpeg" Type="http://schemas.openxmlformats.org/officeDocument/2006/relationships/image"/><Relationship Id="rId3" Target="../media/image44.png" Type="http://schemas.openxmlformats.org/officeDocument/2006/relationships/image"/><Relationship Id="rId4" Target="../media/image45.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jpe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2.jpeg" Type="http://schemas.openxmlformats.org/officeDocument/2006/relationships/image"/><Relationship Id="rId3" Target="../media/image73.png" Type="http://schemas.openxmlformats.org/officeDocument/2006/relationships/image"/><Relationship Id="rId4" Target="../media/image74.svg" Type="http://schemas.openxmlformats.org/officeDocument/2006/relationships/image"/><Relationship Id="rId5" Target="../media/image75.png" Type="http://schemas.openxmlformats.org/officeDocument/2006/relationships/image"/><Relationship Id="rId6" Target="../media/image76.svg" Type="http://schemas.openxmlformats.org/officeDocument/2006/relationships/image"/><Relationship Id="rId7" Target="../media/image77.png" Type="http://schemas.openxmlformats.org/officeDocument/2006/relationships/image"/><Relationship Id="rId8" Target="../media/image78.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9.jpeg" Type="http://schemas.openxmlformats.org/officeDocument/2006/relationships/image"/><Relationship Id="rId3" Target="../media/image44.png" Type="http://schemas.openxmlformats.org/officeDocument/2006/relationships/image"/><Relationship Id="rId4" Target="../media/image45.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45.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0.jpeg" Type="http://schemas.openxmlformats.org/officeDocument/2006/relationships/image"/><Relationship Id="rId3" Target="../media/image81.png" Type="http://schemas.openxmlformats.org/officeDocument/2006/relationships/image"/><Relationship Id="rId4" Target="../media/image82.svg" Type="http://schemas.openxmlformats.org/officeDocument/2006/relationships/image"/><Relationship Id="rId5" Target="../media/image83.png" Type="http://schemas.openxmlformats.org/officeDocument/2006/relationships/image"/><Relationship Id="rId6" Target="../media/image84.svg" Type="http://schemas.openxmlformats.org/officeDocument/2006/relationships/image"/><Relationship Id="rId7" Target="../media/image85.png" Type="http://schemas.openxmlformats.org/officeDocument/2006/relationships/image"/><Relationship Id="rId8" Target="../media/image86.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7.jpeg" Type="http://schemas.openxmlformats.org/officeDocument/2006/relationships/image"/><Relationship Id="rId3" Target="../media/image44.png" Type="http://schemas.openxmlformats.org/officeDocument/2006/relationships/image"/><Relationship Id="rId4" Target="../media/image45.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8.png" Type="http://schemas.openxmlformats.org/officeDocument/2006/relationships/image"/><Relationship Id="rId3" Target="../media/image89.svg" Type="http://schemas.openxmlformats.org/officeDocument/2006/relationships/image"/><Relationship Id="rId4" Target="../media/image90.png" Type="http://schemas.openxmlformats.org/officeDocument/2006/relationships/image"/><Relationship Id="rId5" Target="../media/image91.svg" Type="http://schemas.openxmlformats.org/officeDocument/2006/relationships/image"/><Relationship Id="rId6" Target="../media/image92.png" Type="http://schemas.openxmlformats.org/officeDocument/2006/relationships/image"/><Relationship Id="rId7" Target="../media/image93.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jpe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5.jpeg" Type="http://schemas.openxmlformats.org/officeDocument/2006/relationships/image"/><Relationship Id="rId3" Target="../media/image96.png" Type="http://schemas.openxmlformats.org/officeDocument/2006/relationships/image"/><Relationship Id="rId4" Target="../media/image97.svg" Type="http://schemas.openxmlformats.org/officeDocument/2006/relationships/image"/><Relationship Id="rId5" Target="../media/image98.png" Type="http://schemas.openxmlformats.org/officeDocument/2006/relationships/image"/><Relationship Id="rId6" Target="../media/image99.svg" Type="http://schemas.openxmlformats.org/officeDocument/2006/relationships/image"/><Relationship Id="rId7" Target="../media/image73.png" Type="http://schemas.openxmlformats.org/officeDocument/2006/relationships/image"/><Relationship Id="rId8" Target="../media/image74.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0.jpeg" Type="http://schemas.openxmlformats.org/officeDocument/2006/relationships/image"/><Relationship Id="rId3" Target="../media/image44.png" Type="http://schemas.openxmlformats.org/officeDocument/2006/relationships/image"/><Relationship Id="rId4" Target="../media/image45.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1.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2.jpe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3.jpe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4.jpe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5.jpe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6.jpeg" Type="http://schemas.openxmlformats.org/officeDocument/2006/relationships/image"/><Relationship Id="rId3" Target="../media/image10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8.png" Type="http://schemas.openxmlformats.org/officeDocument/2006/relationships/image"/><Relationship Id="rId3" Target="../media/image107.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9.jpeg" Type="http://schemas.openxmlformats.org/officeDocument/2006/relationships/image"/><Relationship Id="rId3" Target="../media/image110.png" Type="http://schemas.openxmlformats.org/officeDocument/2006/relationships/image"/><Relationship Id="rId4" Target="../media/image111.svg" Type="http://schemas.openxmlformats.org/officeDocument/2006/relationships/image"/><Relationship Id="rId5" Target="../media/image112.png" Type="http://schemas.openxmlformats.org/officeDocument/2006/relationships/image"/><Relationship Id="rId6" Target="../media/image113.svg" Type="http://schemas.openxmlformats.org/officeDocument/2006/relationships/image"/><Relationship Id="rId7" Target="../media/image114.png" Type="http://schemas.openxmlformats.org/officeDocument/2006/relationships/image"/><Relationship Id="rId8" Target="../media/image115.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7.png" Type="http://schemas.openxmlformats.org/officeDocument/2006/relationships/image"/><Relationship Id="rId3" Target="../media/image116.png" Type="http://schemas.openxmlformats.org/officeDocument/2006/relationships/image"/><Relationship Id="rId4" Target="../media/image117.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8.jpeg" Type="http://schemas.openxmlformats.org/officeDocument/2006/relationships/image"/><Relationship Id="rId3" Target="../media/image110.png" Type="http://schemas.openxmlformats.org/officeDocument/2006/relationships/image"/><Relationship Id="rId4" Target="../media/image111.svg" Type="http://schemas.openxmlformats.org/officeDocument/2006/relationships/image"/><Relationship Id="rId5" Target="../media/image119.png" Type="http://schemas.openxmlformats.org/officeDocument/2006/relationships/image"/><Relationship Id="rId6" Target="../media/image120.png" Type="http://schemas.openxmlformats.org/officeDocument/2006/relationships/image"/><Relationship Id="rId7" Target="../media/image121.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2.png" Type="http://schemas.openxmlformats.org/officeDocument/2006/relationships/image"/><Relationship Id="rId3" Target="../media/image123.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4.png" Type="http://schemas.openxmlformats.org/officeDocument/2006/relationships/image"/><Relationship Id="rId3" Target="https://www.horizonpsytech.com/2016/09/27/mai-spegnere-il-gioco-di-qualcuno-senza-avergli-concesso-di-salvare/" TargetMode="External" Type="http://schemas.openxmlformats.org/officeDocument/2006/relationships/hyperlink"/></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5.pn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6.png" Type="http://schemas.openxmlformats.org/officeDocument/2006/relationships/image"/><Relationship Id="rId3" Target="../media/image127.svg" Type="http://schemas.openxmlformats.org/officeDocument/2006/relationships/image"/><Relationship Id="rId4" Target="../media/image128.png" Type="http://schemas.openxmlformats.org/officeDocument/2006/relationships/image"/><Relationship Id="rId5" Target="../media/image129.png" Type="http://schemas.openxmlformats.org/officeDocument/2006/relationships/image"/><Relationship Id="rId6" Target="../media/image130.pn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1.png" Type="http://schemas.openxmlformats.org/officeDocument/2006/relationships/image"/><Relationship Id="rId3" Target="../media/image132.svg" Type="http://schemas.openxmlformats.org/officeDocument/2006/relationships/image"/><Relationship Id="rId4" Target="../media/image133.png" Type="http://schemas.openxmlformats.org/officeDocument/2006/relationships/image"/><Relationship Id="rId5" Target="../media/image13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5.png" Type="http://schemas.openxmlformats.org/officeDocument/2006/relationships/image"/><Relationship Id="rId3" Target="../media/image136.svg" Type="http://schemas.openxmlformats.org/officeDocument/2006/relationships/image"/><Relationship Id="rId4" Target="../media/image137.pn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8.png" Type="http://schemas.openxmlformats.org/officeDocument/2006/relationships/image"/><Relationship Id="rId3" Target="../media/image139.png" Type="http://schemas.openxmlformats.org/officeDocument/2006/relationships/image"/><Relationship Id="rId4" Target="../media/image140.pn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1.png" Type="http://schemas.openxmlformats.org/officeDocument/2006/relationships/image"/><Relationship Id="rId3" Target="../media/image142.png" Type="http://schemas.openxmlformats.org/officeDocument/2006/relationships/image"/><Relationship Id="rId4" Target="../media/image143.pn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4.jpeg" Type="http://schemas.openxmlformats.org/officeDocument/2006/relationships/image"/><Relationship Id="rId3" Target="../media/image145.png" Type="http://schemas.openxmlformats.org/officeDocument/2006/relationships/image"/><Relationship Id="rId4" Target="../media/image146.pn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7.png" Type="http://schemas.openxmlformats.org/officeDocument/2006/relationships/image"/><Relationship Id="rId3" Target="../media/image148.png" Type="http://schemas.openxmlformats.org/officeDocument/2006/relationships/image"/><Relationship Id="rId4" Target="../media/image149.png" Type="http://schemas.openxmlformats.org/officeDocument/2006/relationships/image"/><Relationship Id="rId5" Target="../media/image150.sv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1.pn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2.jpeg" Type="http://schemas.openxmlformats.org/officeDocument/2006/relationships/image"/><Relationship Id="rId3" Target="../media/image153.jpeg" Type="http://schemas.openxmlformats.org/officeDocument/2006/relationships/image"/><Relationship Id="rId4" Target="../media/image154.jpe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5.jpeg" Type="http://schemas.openxmlformats.org/officeDocument/2006/relationships/image"/><Relationship Id="rId3" Target="../media/image156.png" Type="http://schemas.openxmlformats.org/officeDocument/2006/relationships/image"/><Relationship Id="rId4" Target="../media/image15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8.png" Type="http://schemas.openxmlformats.org/officeDocument/2006/relationships/image"/><Relationship Id="rId3" Target="../media/image159.jpeg" Type="http://schemas.openxmlformats.org/officeDocument/2006/relationships/image"/></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0.jpeg" Type="http://schemas.openxmlformats.org/officeDocument/2006/relationships/image"/><Relationship Id="rId3" Target="../media/image44.png" Type="http://schemas.openxmlformats.org/officeDocument/2006/relationships/image"/><Relationship Id="rId4" Target="../media/image45.sv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1.png" Type="http://schemas.openxmlformats.org/officeDocument/2006/relationships/image"/><Relationship Id="rId3" Target="../media/image162.svg" Type="http://schemas.openxmlformats.org/officeDocument/2006/relationships/image"/><Relationship Id="rId4" Target="../media/image163.png" Type="http://schemas.openxmlformats.org/officeDocument/2006/relationships/image"/><Relationship Id="rId5" Target="../media/image164.svg" Type="http://schemas.openxmlformats.org/officeDocument/2006/relationships/image"/><Relationship Id="rId6" Target="../media/image165.png" Type="http://schemas.openxmlformats.org/officeDocument/2006/relationships/image"/><Relationship Id="rId7" Target="../media/image166.svg" Type="http://schemas.openxmlformats.org/officeDocument/2006/relationships/image"/></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7.jpeg" Type="http://schemas.openxmlformats.org/officeDocument/2006/relationships/image"/><Relationship Id="rId3" Target="../media/image168.png" Type="http://schemas.openxmlformats.org/officeDocument/2006/relationships/image"/><Relationship Id="rId4" Target="../media/image169.svg" Type="http://schemas.openxmlformats.org/officeDocument/2006/relationships/image"/><Relationship Id="rId5" Target="../media/image170.png" Type="http://schemas.openxmlformats.org/officeDocument/2006/relationships/image"/><Relationship Id="rId6" Target="../media/image171.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1A5BBC"/>
        </a:solidFill>
      </p:bgPr>
    </p:bg>
    <p:spTree>
      <p:nvGrpSpPr>
        <p:cNvPr id="1" name=""/>
        <p:cNvGrpSpPr/>
        <p:nvPr/>
      </p:nvGrpSpPr>
      <p:grpSpPr>
        <a:xfrm>
          <a:off x="0" y="0"/>
          <a:ext cx="0" cy="0"/>
          <a:chOff x="0" y="0"/>
          <a:chExt cx="0" cy="0"/>
        </a:xfrm>
      </p:grpSpPr>
      <p:sp>
        <p:nvSpPr>
          <p:cNvPr name="AutoShape 2" id="2"/>
          <p:cNvSpPr/>
          <p:nvPr/>
        </p:nvSpPr>
        <p:spPr>
          <a:xfrm rot="0">
            <a:off x="455209" y="487069"/>
            <a:ext cx="17377583" cy="9312861"/>
          </a:xfrm>
          <a:prstGeom prst="rect">
            <a:avLst/>
          </a:prstGeom>
          <a:solidFill>
            <a:srgbClr val="101010"/>
          </a:solidFill>
        </p:spPr>
      </p:sp>
      <p:grpSp>
        <p:nvGrpSpPr>
          <p:cNvPr name="Group 3" id="3"/>
          <p:cNvGrpSpPr/>
          <p:nvPr/>
        </p:nvGrpSpPr>
        <p:grpSpPr>
          <a:xfrm rot="0">
            <a:off x="1511834" y="1423032"/>
            <a:ext cx="11298433" cy="6733619"/>
            <a:chOff x="0" y="0"/>
            <a:chExt cx="15064578" cy="8978158"/>
          </a:xfrm>
        </p:grpSpPr>
        <p:sp>
          <p:nvSpPr>
            <p:cNvPr name="TextBox 4" id="4"/>
            <p:cNvSpPr txBox="true"/>
            <p:nvPr/>
          </p:nvSpPr>
          <p:spPr>
            <a:xfrm rot="0">
              <a:off x="0" y="2317071"/>
              <a:ext cx="15064578" cy="4333708"/>
            </a:xfrm>
            <a:prstGeom prst="rect">
              <a:avLst/>
            </a:prstGeom>
          </p:spPr>
          <p:txBody>
            <a:bodyPr anchor="t" rtlCol="false" tIns="0" lIns="0" bIns="0" rIns="0">
              <a:spAutoFit/>
            </a:bodyPr>
            <a:lstStyle/>
            <a:p>
              <a:pPr algn="l">
                <a:lnSpc>
                  <a:spcPts val="6299"/>
                </a:lnSpc>
              </a:pPr>
              <a:r>
                <a:rPr lang="en-US" sz="5999" spc="341">
                  <a:solidFill>
                    <a:srgbClr val="1A5BBC"/>
                  </a:solidFill>
                  <a:latin typeface="League Spartan"/>
                  <a:ea typeface="League Spartan"/>
                  <a:cs typeface="League Spartan"/>
                  <a:sym typeface="League Spartan"/>
                </a:rPr>
                <a:t>EDUCAZIONE </a:t>
              </a:r>
            </a:p>
            <a:p>
              <a:pPr algn="l">
                <a:lnSpc>
                  <a:spcPts val="6299"/>
                </a:lnSpc>
              </a:pPr>
              <a:r>
                <a:rPr lang="en-US" sz="5999" spc="341">
                  <a:solidFill>
                    <a:srgbClr val="1A5BBC"/>
                  </a:solidFill>
                  <a:latin typeface="League Spartan"/>
                  <a:ea typeface="League Spartan"/>
                  <a:cs typeface="League Spartan"/>
                  <a:sym typeface="League Spartan"/>
                </a:rPr>
                <a:t>ALLE </a:t>
              </a:r>
            </a:p>
            <a:p>
              <a:pPr algn="l">
                <a:lnSpc>
                  <a:spcPts val="6299"/>
                </a:lnSpc>
              </a:pPr>
              <a:r>
                <a:rPr lang="en-US" sz="5999" spc="341">
                  <a:solidFill>
                    <a:srgbClr val="1A5BBC"/>
                  </a:solidFill>
                  <a:latin typeface="League Spartan"/>
                  <a:ea typeface="League Spartan"/>
                  <a:cs typeface="League Spartan"/>
                  <a:sym typeface="League Spartan"/>
                </a:rPr>
                <a:t>NUOVE TECNOLOGIE</a:t>
              </a:r>
            </a:p>
            <a:p>
              <a:pPr algn="l">
                <a:lnSpc>
                  <a:spcPts val="6299"/>
                </a:lnSpc>
              </a:pPr>
            </a:p>
          </p:txBody>
        </p:sp>
        <p:sp>
          <p:nvSpPr>
            <p:cNvPr name="TextBox 5" id="5"/>
            <p:cNvSpPr txBox="true"/>
            <p:nvPr/>
          </p:nvSpPr>
          <p:spPr>
            <a:xfrm rot="0">
              <a:off x="0" y="7003661"/>
              <a:ext cx="15064578" cy="717085"/>
            </a:xfrm>
            <a:prstGeom prst="rect">
              <a:avLst/>
            </a:prstGeom>
          </p:spPr>
          <p:txBody>
            <a:bodyPr anchor="t" rtlCol="false" tIns="0" lIns="0" bIns="0" rIns="0">
              <a:spAutoFit/>
            </a:bodyPr>
            <a:lstStyle/>
            <a:p>
              <a:pPr algn="l">
                <a:lnSpc>
                  <a:spcPts val="4480"/>
                </a:lnSpc>
              </a:pPr>
              <a:r>
                <a:rPr lang="en-US" b="true" sz="3200" spc="640">
                  <a:solidFill>
                    <a:srgbClr val="D9D9D9"/>
                  </a:solidFill>
                  <a:latin typeface="Ubuntu Bold"/>
                  <a:ea typeface="Ubuntu Bold"/>
                  <a:cs typeface="Ubuntu Bold"/>
                  <a:sym typeface="Ubuntu Bold"/>
                </a:rPr>
                <a:t>A CURA HORIZON PSYTECH</a:t>
              </a:r>
            </a:p>
          </p:txBody>
        </p:sp>
        <p:sp>
          <p:nvSpPr>
            <p:cNvPr name="TextBox 6" id="6"/>
            <p:cNvSpPr txBox="true"/>
            <p:nvPr/>
          </p:nvSpPr>
          <p:spPr>
            <a:xfrm rot="0">
              <a:off x="0" y="-85725"/>
              <a:ext cx="15064578" cy="1406846"/>
            </a:xfrm>
            <a:prstGeom prst="rect">
              <a:avLst/>
            </a:prstGeom>
          </p:spPr>
          <p:txBody>
            <a:bodyPr anchor="t" rtlCol="false" tIns="0" lIns="0" bIns="0" rIns="0">
              <a:spAutoFit/>
            </a:bodyPr>
            <a:lstStyle/>
            <a:p>
              <a:pPr algn="l">
                <a:lnSpc>
                  <a:spcPts val="4313"/>
                </a:lnSpc>
              </a:pPr>
              <a:r>
                <a:rPr lang="en-US" sz="3080" spc="616">
                  <a:solidFill>
                    <a:srgbClr val="D9D9D9"/>
                  </a:solidFill>
                  <a:latin typeface="Ubuntu"/>
                  <a:ea typeface="Ubuntu"/>
                  <a:cs typeface="Ubuntu"/>
                  <a:sym typeface="Ubuntu"/>
                </a:rPr>
                <a:t>PRESENTAZIONE</a:t>
              </a:r>
            </a:p>
            <a:p>
              <a:pPr algn="l">
                <a:lnSpc>
                  <a:spcPts val="4313"/>
                </a:lnSpc>
              </a:pPr>
            </a:p>
          </p:txBody>
        </p:sp>
        <p:sp>
          <p:nvSpPr>
            <p:cNvPr name="TextBox 7" id="7"/>
            <p:cNvSpPr txBox="true"/>
            <p:nvPr/>
          </p:nvSpPr>
          <p:spPr>
            <a:xfrm rot="0">
              <a:off x="0" y="8393571"/>
              <a:ext cx="15064578" cy="584587"/>
            </a:xfrm>
            <a:prstGeom prst="rect">
              <a:avLst/>
            </a:prstGeom>
          </p:spPr>
          <p:txBody>
            <a:bodyPr anchor="t" rtlCol="false" tIns="0" lIns="0" bIns="0" rIns="0">
              <a:spAutoFit/>
            </a:bodyPr>
            <a:lstStyle/>
            <a:p>
              <a:pPr algn="l">
                <a:lnSpc>
                  <a:spcPts val="3594"/>
                </a:lnSpc>
              </a:pPr>
            </a:p>
          </p:txBody>
        </p:sp>
      </p:grpSp>
      <p:sp>
        <p:nvSpPr>
          <p:cNvPr name="Freeform 8" id="8"/>
          <p:cNvSpPr/>
          <p:nvPr/>
        </p:nvSpPr>
        <p:spPr>
          <a:xfrm flipH="false" flipV="false" rot="0">
            <a:off x="11431646" y="-110926"/>
            <a:ext cx="14654798" cy="10397926"/>
          </a:xfrm>
          <a:custGeom>
            <a:avLst/>
            <a:gdLst/>
            <a:ahLst/>
            <a:cxnLst/>
            <a:rect r="r" b="b" t="t" l="l"/>
            <a:pathLst>
              <a:path h="10397926" w="14654798">
                <a:moveTo>
                  <a:pt x="0" y="0"/>
                </a:moveTo>
                <a:lnTo>
                  <a:pt x="14654799" y="0"/>
                </a:lnTo>
                <a:lnTo>
                  <a:pt x="14654799" y="10397926"/>
                </a:lnTo>
                <a:lnTo>
                  <a:pt x="0" y="10397926"/>
                </a:lnTo>
                <a:lnTo>
                  <a:pt x="0" y="0"/>
                </a:lnTo>
                <a:close/>
              </a:path>
            </a:pathLst>
          </a:custGeom>
          <a:blipFill>
            <a:blip r:embed="rId2"/>
            <a:stretch>
              <a:fillRect l="-6395" t="0" r="0" b="0"/>
            </a:stretch>
          </a:blipFill>
        </p:spPr>
      </p:sp>
      <p:grpSp>
        <p:nvGrpSpPr>
          <p:cNvPr name="Group 9" id="9"/>
          <p:cNvGrpSpPr/>
          <p:nvPr/>
        </p:nvGrpSpPr>
        <p:grpSpPr>
          <a:xfrm rot="0">
            <a:off x="11826717" y="487069"/>
            <a:ext cx="6006075" cy="9312861"/>
            <a:chOff x="0" y="0"/>
            <a:chExt cx="2031684" cy="3150277"/>
          </a:xfrm>
        </p:grpSpPr>
        <p:sp>
          <p:nvSpPr>
            <p:cNvPr name="Freeform 10" id="10"/>
            <p:cNvSpPr/>
            <p:nvPr/>
          </p:nvSpPr>
          <p:spPr>
            <a:xfrm flipH="false" flipV="false" rot="0">
              <a:off x="0" y="0"/>
              <a:ext cx="2031685" cy="3150277"/>
            </a:xfrm>
            <a:custGeom>
              <a:avLst/>
              <a:gdLst/>
              <a:ahLst/>
              <a:cxnLst/>
              <a:rect r="r" b="b" t="t" l="l"/>
              <a:pathLst>
                <a:path h="3150277" w="2031685">
                  <a:moveTo>
                    <a:pt x="0" y="0"/>
                  </a:moveTo>
                  <a:lnTo>
                    <a:pt x="0" y="3150277"/>
                  </a:lnTo>
                  <a:lnTo>
                    <a:pt x="2031685" y="3150277"/>
                  </a:lnTo>
                  <a:lnTo>
                    <a:pt x="2031685" y="0"/>
                  </a:lnTo>
                  <a:lnTo>
                    <a:pt x="0" y="0"/>
                  </a:lnTo>
                  <a:close/>
                  <a:moveTo>
                    <a:pt x="1970724" y="3089316"/>
                  </a:moveTo>
                  <a:lnTo>
                    <a:pt x="59690" y="3089316"/>
                  </a:lnTo>
                  <a:lnTo>
                    <a:pt x="59690" y="59690"/>
                  </a:lnTo>
                  <a:lnTo>
                    <a:pt x="1970724" y="59690"/>
                  </a:lnTo>
                  <a:lnTo>
                    <a:pt x="1970724" y="3089316"/>
                  </a:lnTo>
                  <a:close/>
                </a:path>
              </a:pathLst>
            </a:custGeom>
            <a:solidFill>
              <a:srgbClr val="1A5BBC"/>
            </a:solidFill>
          </p:spPr>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101010"/>
        </a:solidFill>
      </p:bgPr>
    </p:bg>
    <p:spTree>
      <p:nvGrpSpPr>
        <p:cNvPr id="1" name=""/>
        <p:cNvGrpSpPr/>
        <p:nvPr/>
      </p:nvGrpSpPr>
      <p:grpSpPr>
        <a:xfrm>
          <a:off x="0" y="0"/>
          <a:ext cx="0" cy="0"/>
          <a:chOff x="0" y="0"/>
          <a:chExt cx="0" cy="0"/>
        </a:xfrm>
      </p:grpSpPr>
      <p:grpSp>
        <p:nvGrpSpPr>
          <p:cNvPr name="Group 2" id="2"/>
          <p:cNvGrpSpPr/>
          <p:nvPr/>
        </p:nvGrpSpPr>
        <p:grpSpPr>
          <a:xfrm rot="0">
            <a:off x="0" y="0"/>
            <a:ext cx="8231033" cy="5657850"/>
            <a:chOff x="0" y="0"/>
            <a:chExt cx="2784325" cy="1913890"/>
          </a:xfrm>
        </p:grpSpPr>
        <p:sp>
          <p:nvSpPr>
            <p:cNvPr name="Freeform 3" id="3"/>
            <p:cNvSpPr/>
            <p:nvPr/>
          </p:nvSpPr>
          <p:spPr>
            <a:xfrm flipH="false" flipV="false" rot="0">
              <a:off x="0" y="0"/>
              <a:ext cx="2784325" cy="1913890"/>
            </a:xfrm>
            <a:custGeom>
              <a:avLst/>
              <a:gdLst/>
              <a:ahLst/>
              <a:cxnLst/>
              <a:rect r="r" b="b" t="t" l="l"/>
              <a:pathLst>
                <a:path h="1913890" w="2784325">
                  <a:moveTo>
                    <a:pt x="0" y="0"/>
                  </a:moveTo>
                  <a:lnTo>
                    <a:pt x="2784325" y="0"/>
                  </a:lnTo>
                  <a:lnTo>
                    <a:pt x="2784325" y="1913890"/>
                  </a:lnTo>
                  <a:lnTo>
                    <a:pt x="0" y="1913890"/>
                  </a:lnTo>
                  <a:close/>
                </a:path>
              </a:pathLst>
            </a:custGeom>
            <a:solidFill>
              <a:srgbClr val="4788C7"/>
            </a:solidFill>
          </p:spPr>
        </p:sp>
      </p:grpSp>
      <p:sp>
        <p:nvSpPr>
          <p:cNvPr name="Freeform 4" id="4"/>
          <p:cNvSpPr/>
          <p:nvPr/>
        </p:nvSpPr>
        <p:spPr>
          <a:xfrm flipH="false" flipV="false" rot="0">
            <a:off x="-58587" y="3410559"/>
            <a:ext cx="8289620" cy="6876441"/>
          </a:xfrm>
          <a:custGeom>
            <a:avLst/>
            <a:gdLst/>
            <a:ahLst/>
            <a:cxnLst/>
            <a:rect r="r" b="b" t="t" l="l"/>
            <a:pathLst>
              <a:path h="6876441" w="8289620">
                <a:moveTo>
                  <a:pt x="0" y="0"/>
                </a:moveTo>
                <a:lnTo>
                  <a:pt x="8289620" y="0"/>
                </a:lnTo>
                <a:lnTo>
                  <a:pt x="8289620" y="6876441"/>
                </a:lnTo>
                <a:lnTo>
                  <a:pt x="0" y="6876441"/>
                </a:lnTo>
                <a:lnTo>
                  <a:pt x="0" y="0"/>
                </a:lnTo>
                <a:close/>
              </a:path>
            </a:pathLst>
          </a:custGeom>
          <a:blipFill>
            <a:blip r:embed="rId2"/>
            <a:stretch>
              <a:fillRect l="-12214" t="0" r="-12214" b="0"/>
            </a:stretch>
          </a:blipFill>
        </p:spPr>
      </p:sp>
      <p:sp>
        <p:nvSpPr>
          <p:cNvPr name="AutoShape 5" id="5"/>
          <p:cNvSpPr/>
          <p:nvPr/>
        </p:nvSpPr>
        <p:spPr>
          <a:xfrm rot="-5400000">
            <a:off x="139546" y="5103689"/>
            <a:ext cx="16230600" cy="0"/>
          </a:xfrm>
          <a:prstGeom prst="line">
            <a:avLst/>
          </a:prstGeom>
          <a:ln cap="rnd" w="47625">
            <a:solidFill>
              <a:srgbClr val="FFFFFF"/>
            </a:solidFill>
            <a:prstDash val="solid"/>
            <a:headEnd type="none" len="sm" w="sm"/>
            <a:tailEnd type="none" len="sm" w="sm"/>
          </a:ln>
        </p:spPr>
      </p:sp>
      <p:sp>
        <p:nvSpPr>
          <p:cNvPr name="TextBox 6" id="6"/>
          <p:cNvSpPr txBox="true"/>
          <p:nvPr/>
        </p:nvSpPr>
        <p:spPr>
          <a:xfrm rot="0">
            <a:off x="10837197" y="1469532"/>
            <a:ext cx="6772214" cy="2748848"/>
          </a:xfrm>
          <a:prstGeom prst="rect">
            <a:avLst/>
          </a:prstGeom>
        </p:spPr>
        <p:txBody>
          <a:bodyPr anchor="t" rtlCol="false" tIns="0" lIns="0" bIns="0" rIns="0">
            <a:spAutoFit/>
          </a:bodyPr>
          <a:lstStyle/>
          <a:p>
            <a:pPr algn="l" marL="0" indent="0" lvl="0">
              <a:lnSpc>
                <a:spcPts val="3640"/>
              </a:lnSpc>
            </a:pPr>
            <a:r>
              <a:rPr lang="en-US" sz="2600">
                <a:solidFill>
                  <a:srgbClr val="FFFFFF"/>
                </a:solidFill>
                <a:latin typeface="Inter"/>
                <a:ea typeface="Inter"/>
                <a:cs typeface="Inter"/>
                <a:sym typeface="Inter"/>
              </a:rPr>
              <a:t>La ricerca in psicologia si è sempre concentrata sul trovare o meno dei nessi diretti tra videogiochi e comportamenti violenza, senza chiedersi se persone con tendenze violente ricercassero lo stesso genere dei videogiochi.</a:t>
            </a:r>
          </a:p>
        </p:txBody>
      </p:sp>
      <p:sp>
        <p:nvSpPr>
          <p:cNvPr name="Freeform 7" id="7"/>
          <p:cNvSpPr/>
          <p:nvPr/>
        </p:nvSpPr>
        <p:spPr>
          <a:xfrm flipH="false" flipV="false" rot="0">
            <a:off x="9077890" y="745191"/>
            <a:ext cx="1144433" cy="1144433"/>
          </a:xfrm>
          <a:custGeom>
            <a:avLst/>
            <a:gdLst/>
            <a:ahLst/>
            <a:cxnLst/>
            <a:rect r="r" b="b" t="t" l="l"/>
            <a:pathLst>
              <a:path h="1144433" w="1144433">
                <a:moveTo>
                  <a:pt x="0" y="0"/>
                </a:moveTo>
                <a:lnTo>
                  <a:pt x="1144433" y="0"/>
                </a:lnTo>
                <a:lnTo>
                  <a:pt x="1144433" y="1144433"/>
                </a:lnTo>
                <a:lnTo>
                  <a:pt x="0" y="114443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9077890" y="5143500"/>
            <a:ext cx="1150018" cy="1150018"/>
          </a:xfrm>
          <a:custGeom>
            <a:avLst/>
            <a:gdLst/>
            <a:ahLst/>
            <a:cxnLst/>
            <a:rect r="r" b="b" t="t" l="l"/>
            <a:pathLst>
              <a:path h="1150018" w="1150018">
                <a:moveTo>
                  <a:pt x="0" y="0"/>
                </a:moveTo>
                <a:lnTo>
                  <a:pt x="1150018" y="0"/>
                </a:lnTo>
                <a:lnTo>
                  <a:pt x="1150018" y="1150018"/>
                </a:lnTo>
                <a:lnTo>
                  <a:pt x="0" y="115001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9072305" y="745191"/>
            <a:ext cx="1144433" cy="1144433"/>
          </a:xfrm>
          <a:custGeom>
            <a:avLst/>
            <a:gdLst/>
            <a:ahLst/>
            <a:cxnLst/>
            <a:rect r="r" b="b" t="t" l="l"/>
            <a:pathLst>
              <a:path h="1144433" w="1144433">
                <a:moveTo>
                  <a:pt x="0" y="0"/>
                </a:moveTo>
                <a:lnTo>
                  <a:pt x="1144433" y="0"/>
                </a:lnTo>
                <a:lnTo>
                  <a:pt x="1144433" y="1144433"/>
                </a:lnTo>
                <a:lnTo>
                  <a:pt x="0" y="114443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9083475" y="5154669"/>
            <a:ext cx="1138848" cy="1138848"/>
          </a:xfrm>
          <a:custGeom>
            <a:avLst/>
            <a:gdLst/>
            <a:ahLst/>
            <a:cxnLst/>
            <a:rect r="r" b="b" t="t" l="l"/>
            <a:pathLst>
              <a:path h="1138848" w="1138848">
                <a:moveTo>
                  <a:pt x="0" y="0"/>
                </a:moveTo>
                <a:lnTo>
                  <a:pt x="1138848" y="0"/>
                </a:lnTo>
                <a:lnTo>
                  <a:pt x="1138848" y="1138849"/>
                </a:lnTo>
                <a:lnTo>
                  <a:pt x="0" y="113884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1" id="11"/>
          <p:cNvSpPr txBox="true"/>
          <p:nvPr/>
        </p:nvSpPr>
        <p:spPr>
          <a:xfrm rot="0">
            <a:off x="1028700" y="1004971"/>
            <a:ext cx="6591300" cy="1570823"/>
          </a:xfrm>
          <a:prstGeom prst="rect">
            <a:avLst/>
          </a:prstGeom>
        </p:spPr>
        <p:txBody>
          <a:bodyPr anchor="t" rtlCol="false" tIns="0" lIns="0" bIns="0" rIns="0">
            <a:spAutoFit/>
          </a:bodyPr>
          <a:lstStyle/>
          <a:p>
            <a:pPr algn="l">
              <a:lnSpc>
                <a:spcPts val="6240"/>
              </a:lnSpc>
            </a:pPr>
            <a:r>
              <a:rPr lang="en-US" b="true" sz="4800">
                <a:solidFill>
                  <a:srgbClr val="FFFFFF"/>
                </a:solidFill>
                <a:latin typeface="Inter Bold"/>
                <a:ea typeface="Inter Bold"/>
                <a:cs typeface="Inter Bold"/>
                <a:sym typeface="Inter Bold"/>
              </a:rPr>
              <a:t>I VIDEOGIOCHI RENDONO VIOLENTI?</a:t>
            </a:r>
          </a:p>
        </p:txBody>
      </p:sp>
      <p:sp>
        <p:nvSpPr>
          <p:cNvPr name="TextBox 12" id="12"/>
          <p:cNvSpPr txBox="true"/>
          <p:nvPr/>
        </p:nvSpPr>
        <p:spPr>
          <a:xfrm rot="0">
            <a:off x="10842782" y="5731543"/>
            <a:ext cx="6676963" cy="3671269"/>
          </a:xfrm>
          <a:prstGeom prst="rect">
            <a:avLst/>
          </a:prstGeom>
        </p:spPr>
        <p:txBody>
          <a:bodyPr anchor="t" rtlCol="false" tIns="0" lIns="0" bIns="0" rIns="0">
            <a:spAutoFit/>
          </a:bodyPr>
          <a:lstStyle/>
          <a:p>
            <a:pPr algn="l" marL="0" indent="0" lvl="0">
              <a:lnSpc>
                <a:spcPts val="3640"/>
              </a:lnSpc>
            </a:pPr>
            <a:r>
              <a:rPr lang="en-US" sz="2600">
                <a:solidFill>
                  <a:srgbClr val="FFFFFF"/>
                </a:solidFill>
                <a:latin typeface="Inter"/>
                <a:ea typeface="Inter"/>
                <a:cs typeface="Inter"/>
                <a:sym typeface="Inter"/>
              </a:rPr>
              <a:t>Quando qualcuno gioca ai videogiochi si assiste ad un aumento della tensione endopsichica. Tale fenomeno è conosciuto come </a:t>
            </a:r>
            <a:r>
              <a:rPr lang="en-US" sz="2600">
                <a:solidFill>
                  <a:srgbClr val="61B1E6"/>
                </a:solidFill>
                <a:latin typeface="Inter"/>
                <a:ea typeface="Inter"/>
                <a:cs typeface="Inter"/>
                <a:sym typeface="Inter"/>
              </a:rPr>
              <a:t>aggressività circoscritta</a:t>
            </a:r>
            <a:r>
              <a:rPr lang="en-US" sz="2600">
                <a:solidFill>
                  <a:srgbClr val="FFFFFF"/>
                </a:solidFill>
                <a:latin typeface="Inter"/>
                <a:ea typeface="Inter"/>
                <a:cs typeface="Inter"/>
                <a:sym typeface="Inter"/>
              </a:rPr>
              <a:t> ed è legata alla competizione: una volta svanito lo stimolo frustrante l'aggressività rientra. Il fenomeno è molto comune anche nello sport.</a:t>
            </a:r>
          </a:p>
        </p:txBody>
      </p:sp>
      <p:sp>
        <p:nvSpPr>
          <p:cNvPr name="TextBox 13" id="13"/>
          <p:cNvSpPr txBox="true"/>
          <p:nvPr/>
        </p:nvSpPr>
        <p:spPr>
          <a:xfrm rot="0">
            <a:off x="10837197" y="678516"/>
            <a:ext cx="5311701" cy="547504"/>
          </a:xfrm>
          <a:prstGeom prst="rect">
            <a:avLst/>
          </a:prstGeom>
        </p:spPr>
        <p:txBody>
          <a:bodyPr anchor="t" rtlCol="false" tIns="0" lIns="0" bIns="0" rIns="0">
            <a:spAutoFit/>
          </a:bodyPr>
          <a:lstStyle/>
          <a:p>
            <a:pPr algn="l">
              <a:lnSpc>
                <a:spcPts val="4445"/>
              </a:lnSpc>
              <a:spcBef>
                <a:spcPct val="0"/>
              </a:spcBef>
            </a:pPr>
            <a:r>
              <a:rPr lang="en-US" b="true" sz="3175">
                <a:solidFill>
                  <a:srgbClr val="80A9CD"/>
                </a:solidFill>
                <a:latin typeface="Inter Bold"/>
                <a:ea typeface="Inter Bold"/>
                <a:cs typeface="Inter Bold"/>
                <a:sym typeface="Inter Bold"/>
              </a:rPr>
              <a:t>Domande in sospeso</a:t>
            </a:r>
          </a:p>
        </p:txBody>
      </p:sp>
      <p:sp>
        <p:nvSpPr>
          <p:cNvPr name="TextBox 14" id="14"/>
          <p:cNvSpPr txBox="true"/>
          <p:nvPr/>
        </p:nvSpPr>
        <p:spPr>
          <a:xfrm rot="0">
            <a:off x="10842782" y="5076825"/>
            <a:ext cx="5311701" cy="547504"/>
          </a:xfrm>
          <a:prstGeom prst="rect">
            <a:avLst/>
          </a:prstGeom>
        </p:spPr>
        <p:txBody>
          <a:bodyPr anchor="t" rtlCol="false" tIns="0" lIns="0" bIns="0" rIns="0">
            <a:spAutoFit/>
          </a:bodyPr>
          <a:lstStyle/>
          <a:p>
            <a:pPr algn="l">
              <a:lnSpc>
                <a:spcPts val="4445"/>
              </a:lnSpc>
              <a:spcBef>
                <a:spcPct val="0"/>
              </a:spcBef>
            </a:pPr>
            <a:r>
              <a:rPr lang="en-US" b="true" sz="3175">
                <a:solidFill>
                  <a:srgbClr val="80A9CD"/>
                </a:solidFill>
                <a:latin typeface="Inter Bold"/>
                <a:ea typeface="Inter Bold"/>
                <a:cs typeface="Inter Bold"/>
                <a:sym typeface="Inter Bold"/>
              </a:rPr>
              <a:t>Osservazione casalinga</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101010"/>
        </a:solidFill>
      </p:bgPr>
    </p:bg>
    <p:spTree>
      <p:nvGrpSpPr>
        <p:cNvPr id="1" name=""/>
        <p:cNvGrpSpPr/>
        <p:nvPr/>
      </p:nvGrpSpPr>
      <p:grpSpPr>
        <a:xfrm>
          <a:off x="0" y="0"/>
          <a:ext cx="0" cy="0"/>
          <a:chOff x="0" y="0"/>
          <a:chExt cx="0" cy="0"/>
        </a:xfrm>
      </p:grpSpPr>
      <p:grpSp>
        <p:nvGrpSpPr>
          <p:cNvPr name="Group 2" id="2"/>
          <p:cNvGrpSpPr/>
          <p:nvPr/>
        </p:nvGrpSpPr>
        <p:grpSpPr>
          <a:xfrm rot="0">
            <a:off x="0" y="0"/>
            <a:ext cx="8231033" cy="5657850"/>
            <a:chOff x="0" y="0"/>
            <a:chExt cx="2784325" cy="1913890"/>
          </a:xfrm>
        </p:grpSpPr>
        <p:sp>
          <p:nvSpPr>
            <p:cNvPr name="Freeform 3" id="3"/>
            <p:cNvSpPr/>
            <p:nvPr/>
          </p:nvSpPr>
          <p:spPr>
            <a:xfrm flipH="false" flipV="false" rot="0">
              <a:off x="0" y="0"/>
              <a:ext cx="2784325" cy="1913890"/>
            </a:xfrm>
            <a:custGeom>
              <a:avLst/>
              <a:gdLst/>
              <a:ahLst/>
              <a:cxnLst/>
              <a:rect r="r" b="b" t="t" l="l"/>
              <a:pathLst>
                <a:path h="1913890" w="2784325">
                  <a:moveTo>
                    <a:pt x="0" y="0"/>
                  </a:moveTo>
                  <a:lnTo>
                    <a:pt x="2784325" y="0"/>
                  </a:lnTo>
                  <a:lnTo>
                    <a:pt x="2784325" y="1913890"/>
                  </a:lnTo>
                  <a:lnTo>
                    <a:pt x="0" y="1913890"/>
                  </a:lnTo>
                  <a:close/>
                </a:path>
              </a:pathLst>
            </a:custGeom>
            <a:solidFill>
              <a:srgbClr val="4788C7"/>
            </a:solidFill>
          </p:spPr>
        </p:sp>
      </p:grpSp>
      <p:sp>
        <p:nvSpPr>
          <p:cNvPr name="Freeform 4" id="4"/>
          <p:cNvSpPr/>
          <p:nvPr/>
        </p:nvSpPr>
        <p:spPr>
          <a:xfrm flipH="false" flipV="false" rot="0">
            <a:off x="-58587" y="3410559"/>
            <a:ext cx="8289620" cy="6876441"/>
          </a:xfrm>
          <a:custGeom>
            <a:avLst/>
            <a:gdLst/>
            <a:ahLst/>
            <a:cxnLst/>
            <a:rect r="r" b="b" t="t" l="l"/>
            <a:pathLst>
              <a:path h="6876441" w="8289620">
                <a:moveTo>
                  <a:pt x="0" y="0"/>
                </a:moveTo>
                <a:lnTo>
                  <a:pt x="8289620" y="0"/>
                </a:lnTo>
                <a:lnTo>
                  <a:pt x="8289620" y="6876441"/>
                </a:lnTo>
                <a:lnTo>
                  <a:pt x="0" y="6876441"/>
                </a:lnTo>
                <a:lnTo>
                  <a:pt x="0" y="0"/>
                </a:lnTo>
                <a:close/>
              </a:path>
            </a:pathLst>
          </a:custGeom>
          <a:blipFill>
            <a:blip r:embed="rId2"/>
            <a:stretch>
              <a:fillRect l="-12194" t="0" r="-12194" b="0"/>
            </a:stretch>
          </a:blipFill>
        </p:spPr>
      </p:sp>
      <p:sp>
        <p:nvSpPr>
          <p:cNvPr name="AutoShape 5" id="5"/>
          <p:cNvSpPr/>
          <p:nvPr/>
        </p:nvSpPr>
        <p:spPr>
          <a:xfrm rot="-5400000">
            <a:off x="139546" y="5103689"/>
            <a:ext cx="16230600" cy="0"/>
          </a:xfrm>
          <a:prstGeom prst="line">
            <a:avLst/>
          </a:prstGeom>
          <a:ln cap="rnd" w="47625">
            <a:solidFill>
              <a:srgbClr val="FFFFFF"/>
            </a:solidFill>
            <a:prstDash val="solid"/>
            <a:headEnd type="none" len="sm" w="sm"/>
            <a:tailEnd type="none" len="sm" w="sm"/>
          </a:ln>
        </p:spPr>
      </p:sp>
      <p:sp>
        <p:nvSpPr>
          <p:cNvPr name="TextBox 6" id="6"/>
          <p:cNvSpPr txBox="true"/>
          <p:nvPr/>
        </p:nvSpPr>
        <p:spPr>
          <a:xfrm rot="0">
            <a:off x="10908892" y="1945786"/>
            <a:ext cx="6772214" cy="1365217"/>
          </a:xfrm>
          <a:prstGeom prst="rect">
            <a:avLst/>
          </a:prstGeom>
        </p:spPr>
        <p:txBody>
          <a:bodyPr anchor="t" rtlCol="false" tIns="0" lIns="0" bIns="0" rIns="0">
            <a:spAutoFit/>
          </a:bodyPr>
          <a:lstStyle/>
          <a:p>
            <a:pPr algn="l" marL="0" indent="0" lvl="0">
              <a:lnSpc>
                <a:spcPts val="3640"/>
              </a:lnSpc>
            </a:pPr>
            <a:r>
              <a:rPr lang="en-US" sz="2600">
                <a:solidFill>
                  <a:srgbClr val="FFFFFF"/>
                </a:solidFill>
                <a:latin typeface="Inter"/>
                <a:ea typeface="Inter"/>
                <a:cs typeface="Inter"/>
                <a:sym typeface="Inter"/>
              </a:rPr>
              <a:t>Disturbo riconosciuto (ICD) con cluster clinici ben definiti che si distingue dal giocare tanto.</a:t>
            </a:r>
          </a:p>
        </p:txBody>
      </p:sp>
      <p:sp>
        <p:nvSpPr>
          <p:cNvPr name="Freeform 7" id="7"/>
          <p:cNvSpPr/>
          <p:nvPr/>
        </p:nvSpPr>
        <p:spPr>
          <a:xfrm flipH="false" flipV="false" rot="0">
            <a:off x="9149585" y="1221445"/>
            <a:ext cx="1144433" cy="1144433"/>
          </a:xfrm>
          <a:custGeom>
            <a:avLst/>
            <a:gdLst/>
            <a:ahLst/>
            <a:cxnLst/>
            <a:rect r="r" b="b" t="t" l="l"/>
            <a:pathLst>
              <a:path h="1144433" w="1144433">
                <a:moveTo>
                  <a:pt x="0" y="0"/>
                </a:moveTo>
                <a:lnTo>
                  <a:pt x="1144433" y="0"/>
                </a:lnTo>
                <a:lnTo>
                  <a:pt x="1144433" y="1144433"/>
                </a:lnTo>
                <a:lnTo>
                  <a:pt x="0" y="114443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9144000" y="3868116"/>
            <a:ext cx="1150018" cy="1150018"/>
          </a:xfrm>
          <a:custGeom>
            <a:avLst/>
            <a:gdLst/>
            <a:ahLst/>
            <a:cxnLst/>
            <a:rect r="r" b="b" t="t" l="l"/>
            <a:pathLst>
              <a:path h="1150018" w="1150018">
                <a:moveTo>
                  <a:pt x="0" y="0"/>
                </a:moveTo>
                <a:lnTo>
                  <a:pt x="1150018" y="0"/>
                </a:lnTo>
                <a:lnTo>
                  <a:pt x="1150018" y="1150018"/>
                </a:lnTo>
                <a:lnTo>
                  <a:pt x="0" y="115001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1028700" y="608932"/>
            <a:ext cx="6591300" cy="2362902"/>
          </a:xfrm>
          <a:prstGeom prst="rect">
            <a:avLst/>
          </a:prstGeom>
        </p:spPr>
        <p:txBody>
          <a:bodyPr anchor="t" rtlCol="false" tIns="0" lIns="0" bIns="0" rIns="0">
            <a:spAutoFit/>
          </a:bodyPr>
          <a:lstStyle/>
          <a:p>
            <a:pPr algn="l">
              <a:lnSpc>
                <a:spcPts val="6240"/>
              </a:lnSpc>
            </a:pPr>
            <a:r>
              <a:rPr lang="en-US" b="true" sz="4800">
                <a:solidFill>
                  <a:srgbClr val="FFFFFF"/>
                </a:solidFill>
                <a:latin typeface="Inter Bold"/>
                <a:ea typeface="Inter Bold"/>
                <a:cs typeface="Inter Bold"/>
                <a:sym typeface="Inter Bold"/>
              </a:rPr>
              <a:t>I VIDEOGIOCATORI SONO TUTTI DIPENDENTI?</a:t>
            </a:r>
          </a:p>
        </p:txBody>
      </p:sp>
      <p:sp>
        <p:nvSpPr>
          <p:cNvPr name="TextBox 10" id="10"/>
          <p:cNvSpPr txBox="true"/>
          <p:nvPr/>
        </p:nvSpPr>
        <p:spPr>
          <a:xfrm rot="0">
            <a:off x="10908892" y="1154770"/>
            <a:ext cx="5311701" cy="547504"/>
          </a:xfrm>
          <a:prstGeom prst="rect">
            <a:avLst/>
          </a:prstGeom>
        </p:spPr>
        <p:txBody>
          <a:bodyPr anchor="t" rtlCol="false" tIns="0" lIns="0" bIns="0" rIns="0">
            <a:spAutoFit/>
          </a:bodyPr>
          <a:lstStyle/>
          <a:p>
            <a:pPr algn="l">
              <a:lnSpc>
                <a:spcPts val="4445"/>
              </a:lnSpc>
              <a:spcBef>
                <a:spcPct val="0"/>
              </a:spcBef>
            </a:pPr>
            <a:r>
              <a:rPr lang="en-US" b="true" sz="3175">
                <a:solidFill>
                  <a:srgbClr val="80A9CD"/>
                </a:solidFill>
                <a:latin typeface="Inter Bold"/>
                <a:ea typeface="Inter Bold"/>
                <a:cs typeface="Inter Bold"/>
                <a:sym typeface="Inter Bold"/>
              </a:rPr>
              <a:t>Gaming Disoder</a:t>
            </a:r>
          </a:p>
        </p:txBody>
      </p:sp>
      <p:sp>
        <p:nvSpPr>
          <p:cNvPr name="TextBox 11" id="11"/>
          <p:cNvSpPr txBox="true"/>
          <p:nvPr/>
        </p:nvSpPr>
        <p:spPr>
          <a:xfrm rot="0">
            <a:off x="10908892" y="3801441"/>
            <a:ext cx="5311701" cy="547504"/>
          </a:xfrm>
          <a:prstGeom prst="rect">
            <a:avLst/>
          </a:prstGeom>
        </p:spPr>
        <p:txBody>
          <a:bodyPr anchor="t" rtlCol="false" tIns="0" lIns="0" bIns="0" rIns="0">
            <a:spAutoFit/>
          </a:bodyPr>
          <a:lstStyle/>
          <a:p>
            <a:pPr algn="l">
              <a:lnSpc>
                <a:spcPts val="4445"/>
              </a:lnSpc>
              <a:spcBef>
                <a:spcPct val="0"/>
              </a:spcBef>
            </a:pPr>
            <a:r>
              <a:rPr lang="en-US" b="true" sz="3175">
                <a:solidFill>
                  <a:srgbClr val="80A9CD"/>
                </a:solidFill>
                <a:latin typeface="Inter Bold"/>
                <a:ea typeface="Inter Bold"/>
                <a:cs typeface="Inter Bold"/>
                <a:sym typeface="Inter Bold"/>
              </a:rPr>
              <a:t>Tasso d'incidenza</a:t>
            </a:r>
          </a:p>
        </p:txBody>
      </p:sp>
      <p:sp>
        <p:nvSpPr>
          <p:cNvPr name="TextBox 12" id="12"/>
          <p:cNvSpPr txBox="true"/>
          <p:nvPr/>
        </p:nvSpPr>
        <p:spPr>
          <a:xfrm rot="0">
            <a:off x="10908892" y="4612807"/>
            <a:ext cx="6772214" cy="2748848"/>
          </a:xfrm>
          <a:prstGeom prst="rect">
            <a:avLst/>
          </a:prstGeom>
        </p:spPr>
        <p:txBody>
          <a:bodyPr anchor="t" rtlCol="false" tIns="0" lIns="0" bIns="0" rIns="0">
            <a:spAutoFit/>
          </a:bodyPr>
          <a:lstStyle/>
          <a:p>
            <a:pPr algn="l" marL="0" indent="0" lvl="0">
              <a:lnSpc>
                <a:spcPts val="3640"/>
              </a:lnSpc>
            </a:pPr>
            <a:r>
              <a:rPr lang="en-US" sz="2600">
                <a:solidFill>
                  <a:srgbClr val="FFFFFF"/>
                </a:solidFill>
                <a:latin typeface="Inter"/>
                <a:ea typeface="Inter"/>
                <a:cs typeface="Inter"/>
                <a:sym typeface="Inter"/>
              </a:rPr>
              <a:t>Sebbene molti videogiocatori siano appassionati di videogiochi, questo non li rende dipendenti. La fascia di popolaizone toccata da questo disturbo si stima (pre-COVID) sia inferiore all'1% della popolazione dei giocatori.</a:t>
            </a:r>
          </a:p>
        </p:txBody>
      </p:sp>
      <p:sp>
        <p:nvSpPr>
          <p:cNvPr name="Freeform 13" id="13"/>
          <p:cNvSpPr/>
          <p:nvPr/>
        </p:nvSpPr>
        <p:spPr>
          <a:xfrm flipH="false" flipV="false" rot="0">
            <a:off x="9144000" y="7831073"/>
            <a:ext cx="1165636" cy="1165636"/>
          </a:xfrm>
          <a:custGeom>
            <a:avLst/>
            <a:gdLst/>
            <a:ahLst/>
            <a:cxnLst/>
            <a:rect r="r" b="b" t="t" l="l"/>
            <a:pathLst>
              <a:path h="1165636" w="1165636">
                <a:moveTo>
                  <a:pt x="0" y="0"/>
                </a:moveTo>
                <a:lnTo>
                  <a:pt x="1165636" y="0"/>
                </a:lnTo>
                <a:lnTo>
                  <a:pt x="1165636" y="1165636"/>
                </a:lnTo>
                <a:lnTo>
                  <a:pt x="0" y="11656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4" id="14"/>
          <p:cNvSpPr txBox="true"/>
          <p:nvPr/>
        </p:nvSpPr>
        <p:spPr>
          <a:xfrm rot="0">
            <a:off x="10837197" y="7764398"/>
            <a:ext cx="5311701" cy="547504"/>
          </a:xfrm>
          <a:prstGeom prst="rect">
            <a:avLst/>
          </a:prstGeom>
        </p:spPr>
        <p:txBody>
          <a:bodyPr anchor="t" rtlCol="false" tIns="0" lIns="0" bIns="0" rIns="0">
            <a:spAutoFit/>
          </a:bodyPr>
          <a:lstStyle/>
          <a:p>
            <a:pPr algn="l">
              <a:lnSpc>
                <a:spcPts val="4445"/>
              </a:lnSpc>
              <a:spcBef>
                <a:spcPct val="0"/>
              </a:spcBef>
            </a:pPr>
            <a:r>
              <a:rPr lang="en-US" b="true" sz="3175">
                <a:solidFill>
                  <a:srgbClr val="80A9CD"/>
                </a:solidFill>
                <a:latin typeface="Inter Bold"/>
                <a:ea typeface="Inter Bold"/>
                <a:cs typeface="Inter Bold"/>
                <a:sym typeface="Inter Bold"/>
              </a:rPr>
              <a:t>In dubbio: cosa fare?</a:t>
            </a:r>
          </a:p>
        </p:txBody>
      </p:sp>
      <p:sp>
        <p:nvSpPr>
          <p:cNvPr name="TextBox 15" id="15"/>
          <p:cNvSpPr txBox="true"/>
          <p:nvPr/>
        </p:nvSpPr>
        <p:spPr>
          <a:xfrm rot="0">
            <a:off x="10837197" y="8599810"/>
            <a:ext cx="6772214" cy="904006"/>
          </a:xfrm>
          <a:prstGeom prst="rect">
            <a:avLst/>
          </a:prstGeom>
        </p:spPr>
        <p:txBody>
          <a:bodyPr anchor="t" rtlCol="false" tIns="0" lIns="0" bIns="0" rIns="0">
            <a:spAutoFit/>
          </a:bodyPr>
          <a:lstStyle/>
          <a:p>
            <a:pPr algn="l" marL="0" indent="0" lvl="0">
              <a:lnSpc>
                <a:spcPts val="3640"/>
              </a:lnSpc>
            </a:pPr>
            <a:r>
              <a:rPr lang="en-US" sz="2600">
                <a:solidFill>
                  <a:srgbClr val="FFFFFF"/>
                </a:solidFill>
                <a:latin typeface="Inter"/>
                <a:ea typeface="Inter"/>
                <a:cs typeface="Inter"/>
                <a:sym typeface="Inter"/>
              </a:rPr>
              <a:t>Rivolgetevi tempestivamente ad un professionista.</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101010"/>
        </a:solidFill>
      </p:bgPr>
    </p:bg>
    <p:spTree>
      <p:nvGrpSpPr>
        <p:cNvPr id="1" name=""/>
        <p:cNvGrpSpPr/>
        <p:nvPr/>
      </p:nvGrpSpPr>
      <p:grpSpPr>
        <a:xfrm>
          <a:off x="0" y="0"/>
          <a:ext cx="0" cy="0"/>
          <a:chOff x="0" y="0"/>
          <a:chExt cx="0" cy="0"/>
        </a:xfrm>
      </p:grpSpPr>
      <p:grpSp>
        <p:nvGrpSpPr>
          <p:cNvPr name="Group 2" id="2"/>
          <p:cNvGrpSpPr/>
          <p:nvPr/>
        </p:nvGrpSpPr>
        <p:grpSpPr>
          <a:xfrm rot="0">
            <a:off x="0" y="0"/>
            <a:ext cx="8231033" cy="5657850"/>
            <a:chOff x="0" y="0"/>
            <a:chExt cx="2784325" cy="1913890"/>
          </a:xfrm>
        </p:grpSpPr>
        <p:sp>
          <p:nvSpPr>
            <p:cNvPr name="Freeform 3" id="3"/>
            <p:cNvSpPr/>
            <p:nvPr/>
          </p:nvSpPr>
          <p:spPr>
            <a:xfrm flipH="false" flipV="false" rot="0">
              <a:off x="0" y="0"/>
              <a:ext cx="2784325" cy="1913890"/>
            </a:xfrm>
            <a:custGeom>
              <a:avLst/>
              <a:gdLst/>
              <a:ahLst/>
              <a:cxnLst/>
              <a:rect r="r" b="b" t="t" l="l"/>
              <a:pathLst>
                <a:path h="1913890" w="2784325">
                  <a:moveTo>
                    <a:pt x="0" y="0"/>
                  </a:moveTo>
                  <a:lnTo>
                    <a:pt x="2784325" y="0"/>
                  </a:lnTo>
                  <a:lnTo>
                    <a:pt x="2784325" y="1913890"/>
                  </a:lnTo>
                  <a:lnTo>
                    <a:pt x="0" y="1913890"/>
                  </a:lnTo>
                  <a:close/>
                </a:path>
              </a:pathLst>
            </a:custGeom>
            <a:solidFill>
              <a:srgbClr val="4788C7"/>
            </a:solidFill>
          </p:spPr>
        </p:sp>
      </p:grpSp>
      <p:sp>
        <p:nvSpPr>
          <p:cNvPr name="Freeform 4" id="4"/>
          <p:cNvSpPr/>
          <p:nvPr/>
        </p:nvSpPr>
        <p:spPr>
          <a:xfrm flipH="false" flipV="false" rot="0">
            <a:off x="-58587" y="3410559"/>
            <a:ext cx="8289620" cy="6876441"/>
          </a:xfrm>
          <a:custGeom>
            <a:avLst/>
            <a:gdLst/>
            <a:ahLst/>
            <a:cxnLst/>
            <a:rect r="r" b="b" t="t" l="l"/>
            <a:pathLst>
              <a:path h="6876441" w="8289620">
                <a:moveTo>
                  <a:pt x="0" y="0"/>
                </a:moveTo>
                <a:lnTo>
                  <a:pt x="8289620" y="0"/>
                </a:lnTo>
                <a:lnTo>
                  <a:pt x="8289620" y="6876441"/>
                </a:lnTo>
                <a:lnTo>
                  <a:pt x="0" y="6876441"/>
                </a:lnTo>
                <a:lnTo>
                  <a:pt x="0" y="0"/>
                </a:lnTo>
                <a:close/>
              </a:path>
            </a:pathLst>
          </a:custGeom>
          <a:blipFill>
            <a:blip r:embed="rId2"/>
            <a:stretch>
              <a:fillRect l="-12136" t="0" r="-12136" b="0"/>
            </a:stretch>
          </a:blipFill>
        </p:spPr>
      </p:sp>
      <p:sp>
        <p:nvSpPr>
          <p:cNvPr name="AutoShape 5" id="5"/>
          <p:cNvSpPr/>
          <p:nvPr/>
        </p:nvSpPr>
        <p:spPr>
          <a:xfrm rot="-5400000">
            <a:off x="139546" y="5103689"/>
            <a:ext cx="16230600" cy="0"/>
          </a:xfrm>
          <a:prstGeom prst="line">
            <a:avLst/>
          </a:prstGeom>
          <a:ln cap="rnd" w="47625">
            <a:solidFill>
              <a:srgbClr val="FFFFFF"/>
            </a:solidFill>
            <a:prstDash val="solid"/>
            <a:headEnd type="none" len="sm" w="sm"/>
            <a:tailEnd type="none" len="sm" w="sm"/>
          </a:ln>
        </p:spPr>
      </p:sp>
      <p:sp>
        <p:nvSpPr>
          <p:cNvPr name="TextBox 6" id="6"/>
          <p:cNvSpPr txBox="true"/>
          <p:nvPr/>
        </p:nvSpPr>
        <p:spPr>
          <a:xfrm rot="0">
            <a:off x="10908892" y="1945786"/>
            <a:ext cx="6772214" cy="3210059"/>
          </a:xfrm>
          <a:prstGeom prst="rect">
            <a:avLst/>
          </a:prstGeom>
        </p:spPr>
        <p:txBody>
          <a:bodyPr anchor="t" rtlCol="false" tIns="0" lIns="0" bIns="0" rIns="0">
            <a:spAutoFit/>
          </a:bodyPr>
          <a:lstStyle/>
          <a:p>
            <a:pPr algn="l">
              <a:lnSpc>
                <a:spcPts val="3640"/>
              </a:lnSpc>
            </a:pPr>
            <a:r>
              <a:rPr lang="en-US" sz="2600">
                <a:solidFill>
                  <a:srgbClr val="FFFFFF"/>
                </a:solidFill>
                <a:latin typeface="Inter"/>
                <a:ea typeface="Inter"/>
                <a:cs typeface="Inter"/>
                <a:sym typeface="Inter"/>
              </a:rPr>
              <a:t>I devices moderni comprendono quasi tutti differenti forme di online, diventando di fatto degli strumenti sociali. </a:t>
            </a:r>
          </a:p>
          <a:p>
            <a:pPr algn="l" marL="0" indent="0" lvl="0">
              <a:lnSpc>
                <a:spcPts val="3640"/>
              </a:lnSpc>
            </a:pPr>
            <a:r>
              <a:rPr lang="en-US" sz="2600">
                <a:solidFill>
                  <a:srgbClr val="FFFFFF"/>
                </a:solidFill>
                <a:latin typeface="Inter"/>
                <a:ea typeface="Inter"/>
                <a:cs typeface="Inter"/>
                <a:sym typeface="Inter"/>
              </a:rPr>
              <a:t>La socialità che propongono è differente da quella in presenza. Non è da considerarsi sostitutiva a quella in presenza, ma integrativa. </a:t>
            </a:r>
          </a:p>
        </p:txBody>
      </p:sp>
      <p:sp>
        <p:nvSpPr>
          <p:cNvPr name="Freeform 7" id="7"/>
          <p:cNvSpPr/>
          <p:nvPr/>
        </p:nvSpPr>
        <p:spPr>
          <a:xfrm flipH="false" flipV="false" rot="0">
            <a:off x="9149585" y="1221445"/>
            <a:ext cx="1144433" cy="1144433"/>
          </a:xfrm>
          <a:custGeom>
            <a:avLst/>
            <a:gdLst/>
            <a:ahLst/>
            <a:cxnLst/>
            <a:rect r="r" b="b" t="t" l="l"/>
            <a:pathLst>
              <a:path h="1144433" w="1144433">
                <a:moveTo>
                  <a:pt x="0" y="0"/>
                </a:moveTo>
                <a:lnTo>
                  <a:pt x="1144433" y="0"/>
                </a:lnTo>
                <a:lnTo>
                  <a:pt x="1144433" y="1144433"/>
                </a:lnTo>
                <a:lnTo>
                  <a:pt x="0" y="114443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9144000" y="6175016"/>
            <a:ext cx="1150018" cy="1150018"/>
          </a:xfrm>
          <a:custGeom>
            <a:avLst/>
            <a:gdLst/>
            <a:ahLst/>
            <a:cxnLst/>
            <a:rect r="r" b="b" t="t" l="l"/>
            <a:pathLst>
              <a:path h="1150018" w="1150018">
                <a:moveTo>
                  <a:pt x="0" y="0"/>
                </a:moveTo>
                <a:lnTo>
                  <a:pt x="1150018" y="0"/>
                </a:lnTo>
                <a:lnTo>
                  <a:pt x="1150018" y="1150018"/>
                </a:lnTo>
                <a:lnTo>
                  <a:pt x="0" y="115001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1028700" y="1004971"/>
            <a:ext cx="6591300" cy="1570823"/>
          </a:xfrm>
          <a:prstGeom prst="rect">
            <a:avLst/>
          </a:prstGeom>
        </p:spPr>
        <p:txBody>
          <a:bodyPr anchor="t" rtlCol="false" tIns="0" lIns="0" bIns="0" rIns="0">
            <a:spAutoFit/>
          </a:bodyPr>
          <a:lstStyle/>
          <a:p>
            <a:pPr algn="l">
              <a:lnSpc>
                <a:spcPts val="6240"/>
              </a:lnSpc>
            </a:pPr>
            <a:r>
              <a:rPr lang="en-US" b="true" sz="4800">
                <a:solidFill>
                  <a:srgbClr val="FFFFFF"/>
                </a:solidFill>
                <a:latin typeface="Inter Bold"/>
                <a:ea typeface="Inter Bold"/>
                <a:cs typeface="Inter Bold"/>
                <a:sym typeface="Inter Bold"/>
              </a:rPr>
              <a:t>LA TECNOLOGIA ISOLA?</a:t>
            </a:r>
          </a:p>
        </p:txBody>
      </p:sp>
      <p:sp>
        <p:nvSpPr>
          <p:cNvPr name="TextBox 10" id="10"/>
          <p:cNvSpPr txBox="true"/>
          <p:nvPr/>
        </p:nvSpPr>
        <p:spPr>
          <a:xfrm rot="0">
            <a:off x="10908892" y="1154770"/>
            <a:ext cx="5311701" cy="547504"/>
          </a:xfrm>
          <a:prstGeom prst="rect">
            <a:avLst/>
          </a:prstGeom>
        </p:spPr>
        <p:txBody>
          <a:bodyPr anchor="t" rtlCol="false" tIns="0" lIns="0" bIns="0" rIns="0">
            <a:spAutoFit/>
          </a:bodyPr>
          <a:lstStyle/>
          <a:p>
            <a:pPr algn="l">
              <a:lnSpc>
                <a:spcPts val="4445"/>
              </a:lnSpc>
              <a:spcBef>
                <a:spcPct val="0"/>
              </a:spcBef>
            </a:pPr>
            <a:r>
              <a:rPr lang="en-US" b="true" sz="3175">
                <a:solidFill>
                  <a:srgbClr val="80A9CD"/>
                </a:solidFill>
                <a:latin typeface="Inter Bold"/>
                <a:ea typeface="Inter Bold"/>
                <a:cs typeface="Inter Bold"/>
                <a:sym typeface="Inter Bold"/>
              </a:rPr>
              <a:t>Strumenti sociali</a:t>
            </a:r>
          </a:p>
        </p:txBody>
      </p:sp>
      <p:sp>
        <p:nvSpPr>
          <p:cNvPr name="TextBox 11" id="11"/>
          <p:cNvSpPr txBox="true"/>
          <p:nvPr/>
        </p:nvSpPr>
        <p:spPr>
          <a:xfrm rot="0">
            <a:off x="10908892" y="6899357"/>
            <a:ext cx="6772214" cy="1826427"/>
          </a:xfrm>
          <a:prstGeom prst="rect">
            <a:avLst/>
          </a:prstGeom>
        </p:spPr>
        <p:txBody>
          <a:bodyPr anchor="t" rtlCol="false" tIns="0" lIns="0" bIns="0" rIns="0">
            <a:spAutoFit/>
          </a:bodyPr>
          <a:lstStyle/>
          <a:p>
            <a:pPr algn="l" marL="0" indent="0" lvl="0">
              <a:lnSpc>
                <a:spcPts val="3640"/>
              </a:lnSpc>
            </a:pPr>
            <a:r>
              <a:rPr lang="en-US" sz="2600">
                <a:solidFill>
                  <a:srgbClr val="FFFFFF"/>
                </a:solidFill>
                <a:latin typeface="Inter"/>
                <a:ea typeface="Inter"/>
                <a:cs typeface="Inter"/>
                <a:sym typeface="Inter"/>
              </a:rPr>
              <a:t>Negli anni 90' le console casalinghe necessitavano che i ragazzi stessero a casa per giocare e i genitori temevano che questo fosse uso stimolo isolante. </a:t>
            </a:r>
          </a:p>
        </p:txBody>
      </p:sp>
      <p:sp>
        <p:nvSpPr>
          <p:cNvPr name="TextBox 12" id="12"/>
          <p:cNvSpPr txBox="true"/>
          <p:nvPr/>
        </p:nvSpPr>
        <p:spPr>
          <a:xfrm rot="0">
            <a:off x="10908892" y="6108341"/>
            <a:ext cx="5311701" cy="547504"/>
          </a:xfrm>
          <a:prstGeom prst="rect">
            <a:avLst/>
          </a:prstGeom>
        </p:spPr>
        <p:txBody>
          <a:bodyPr anchor="t" rtlCol="false" tIns="0" lIns="0" bIns="0" rIns="0">
            <a:spAutoFit/>
          </a:bodyPr>
          <a:lstStyle/>
          <a:p>
            <a:pPr algn="l">
              <a:lnSpc>
                <a:spcPts val="4445"/>
              </a:lnSpc>
              <a:spcBef>
                <a:spcPct val="0"/>
              </a:spcBef>
            </a:pPr>
            <a:r>
              <a:rPr lang="en-US" b="true" sz="3175">
                <a:solidFill>
                  <a:srgbClr val="80A9CD"/>
                </a:solidFill>
                <a:latin typeface="Inter Bold"/>
                <a:ea typeface="Inter Bold"/>
                <a:cs typeface="Inter Bold"/>
                <a:sym typeface="Inter Bold"/>
              </a:rPr>
              <a:t>Dove nasce lo stereotipo?</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606484" y="3279765"/>
            <a:ext cx="19786721" cy="5657850"/>
            <a:chOff x="0" y="0"/>
            <a:chExt cx="6693286" cy="1913890"/>
          </a:xfrm>
        </p:grpSpPr>
        <p:sp>
          <p:nvSpPr>
            <p:cNvPr name="Freeform 3" id="3"/>
            <p:cNvSpPr/>
            <p:nvPr/>
          </p:nvSpPr>
          <p:spPr>
            <a:xfrm flipH="false" flipV="false" rot="0">
              <a:off x="0" y="0"/>
              <a:ext cx="6693286" cy="1913890"/>
            </a:xfrm>
            <a:custGeom>
              <a:avLst/>
              <a:gdLst/>
              <a:ahLst/>
              <a:cxnLst/>
              <a:rect r="r" b="b" t="t" l="l"/>
              <a:pathLst>
                <a:path h="1913890" w="6693286">
                  <a:moveTo>
                    <a:pt x="0" y="0"/>
                  </a:moveTo>
                  <a:lnTo>
                    <a:pt x="6693286" y="0"/>
                  </a:lnTo>
                  <a:lnTo>
                    <a:pt x="6693286" y="1913890"/>
                  </a:lnTo>
                  <a:lnTo>
                    <a:pt x="0" y="1913890"/>
                  </a:lnTo>
                  <a:close/>
                </a:path>
              </a:pathLst>
            </a:custGeom>
            <a:solidFill>
              <a:srgbClr val="B6DCFE"/>
            </a:solidFill>
          </p:spPr>
        </p:sp>
      </p:grpSp>
      <p:grpSp>
        <p:nvGrpSpPr>
          <p:cNvPr name="Group 4" id="4"/>
          <p:cNvGrpSpPr/>
          <p:nvPr/>
        </p:nvGrpSpPr>
        <p:grpSpPr>
          <a:xfrm rot="0">
            <a:off x="3100662" y="1028700"/>
            <a:ext cx="12023175" cy="2882449"/>
            <a:chOff x="0" y="0"/>
            <a:chExt cx="16030900" cy="3843266"/>
          </a:xfrm>
        </p:grpSpPr>
        <p:sp>
          <p:nvSpPr>
            <p:cNvPr name="TextBox 5" id="5"/>
            <p:cNvSpPr txBox="true"/>
            <p:nvPr/>
          </p:nvSpPr>
          <p:spPr>
            <a:xfrm rot="0">
              <a:off x="0" y="-47625"/>
              <a:ext cx="16030900" cy="2792857"/>
            </a:xfrm>
            <a:prstGeom prst="rect">
              <a:avLst/>
            </a:prstGeom>
          </p:spPr>
          <p:txBody>
            <a:bodyPr anchor="t" rtlCol="false" tIns="0" lIns="0" bIns="0" rIns="0">
              <a:spAutoFit/>
            </a:bodyPr>
            <a:lstStyle/>
            <a:p>
              <a:pPr algn="ctr">
                <a:lnSpc>
                  <a:spcPts val="8316"/>
                </a:lnSpc>
              </a:pPr>
              <a:r>
                <a:rPr lang="en-US" b="true" sz="6600" spc="59">
                  <a:solidFill>
                    <a:srgbClr val="E8EEF1"/>
                  </a:solidFill>
                  <a:latin typeface="Montserrat Classic Bold"/>
                  <a:ea typeface="Montserrat Classic Bold"/>
                  <a:cs typeface="Montserrat Classic Bold"/>
                  <a:sym typeface="Montserrat Classic Bold"/>
                </a:rPr>
                <a:t>DOVE NASCONO GLI STEREOTIPI?</a:t>
              </a:r>
            </a:p>
          </p:txBody>
        </p:sp>
        <p:sp>
          <p:nvSpPr>
            <p:cNvPr name="TextBox 6" id="6"/>
            <p:cNvSpPr txBox="true"/>
            <p:nvPr/>
          </p:nvSpPr>
          <p:spPr>
            <a:xfrm rot="0">
              <a:off x="401943" y="3111846"/>
              <a:ext cx="15227014" cy="731420"/>
            </a:xfrm>
            <a:prstGeom prst="rect">
              <a:avLst/>
            </a:prstGeom>
          </p:spPr>
          <p:txBody>
            <a:bodyPr anchor="t" rtlCol="false" tIns="0" lIns="0" bIns="0" rIns="0">
              <a:spAutoFit/>
            </a:bodyPr>
            <a:lstStyle/>
            <a:p>
              <a:pPr algn="ctr">
                <a:lnSpc>
                  <a:spcPts val="4320"/>
                </a:lnSpc>
              </a:pPr>
              <a:r>
                <a:rPr lang="en-US" b="true" sz="3600" spc="266">
                  <a:solidFill>
                    <a:srgbClr val="372E2E"/>
                  </a:solidFill>
                  <a:latin typeface="Montserrat Classic Bold"/>
                  <a:ea typeface="Montserrat Classic Bold"/>
                  <a:cs typeface="Montserrat Classic Bold"/>
                  <a:sym typeface="Montserrat Classic Bold"/>
                </a:rPr>
                <a:t>ANALISI CONTESTUALE</a:t>
              </a:r>
            </a:p>
          </p:txBody>
        </p:sp>
      </p:grpSp>
      <p:grpSp>
        <p:nvGrpSpPr>
          <p:cNvPr name="Group 7" id="7"/>
          <p:cNvGrpSpPr/>
          <p:nvPr/>
        </p:nvGrpSpPr>
        <p:grpSpPr>
          <a:xfrm rot="0">
            <a:off x="6657010" y="4535934"/>
            <a:ext cx="4910480" cy="3546443"/>
            <a:chOff x="0" y="0"/>
            <a:chExt cx="6547307" cy="4728591"/>
          </a:xfrm>
        </p:grpSpPr>
        <p:sp>
          <p:nvSpPr>
            <p:cNvPr name="TextBox 8" id="8"/>
            <p:cNvSpPr txBox="true"/>
            <p:nvPr/>
          </p:nvSpPr>
          <p:spPr>
            <a:xfrm rot="0">
              <a:off x="0" y="4039362"/>
              <a:ext cx="6547307" cy="689229"/>
            </a:xfrm>
            <a:prstGeom prst="rect">
              <a:avLst/>
            </a:prstGeom>
          </p:spPr>
          <p:txBody>
            <a:bodyPr anchor="t" rtlCol="false" tIns="0" lIns="0" bIns="0" rIns="0">
              <a:spAutoFit/>
            </a:bodyPr>
            <a:lstStyle/>
            <a:p>
              <a:pPr algn="ctr">
                <a:lnSpc>
                  <a:spcPts val="4500"/>
                </a:lnSpc>
              </a:pPr>
              <a:r>
                <a:rPr lang="en-US" sz="3000" spc="30">
                  <a:solidFill>
                    <a:srgbClr val="372E2E"/>
                  </a:solidFill>
                  <a:latin typeface="Montserrat Light"/>
                  <a:ea typeface="Montserrat Light"/>
                  <a:cs typeface="Montserrat Light"/>
                  <a:sym typeface="Montserrat Light"/>
                </a:rPr>
                <a:t>Capro espiatorio</a:t>
              </a:r>
            </a:p>
          </p:txBody>
        </p:sp>
        <p:grpSp>
          <p:nvGrpSpPr>
            <p:cNvPr name="Group 9" id="9"/>
            <p:cNvGrpSpPr/>
            <p:nvPr/>
          </p:nvGrpSpPr>
          <p:grpSpPr>
            <a:xfrm rot="0">
              <a:off x="1505468" y="0"/>
              <a:ext cx="3536371" cy="3536371"/>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8EEF1"/>
              </a:solidFill>
            </p:spPr>
          </p:sp>
        </p:grpSp>
      </p:grpSp>
      <p:grpSp>
        <p:nvGrpSpPr>
          <p:cNvPr name="Group 11" id="11"/>
          <p:cNvGrpSpPr/>
          <p:nvPr/>
        </p:nvGrpSpPr>
        <p:grpSpPr>
          <a:xfrm rot="0">
            <a:off x="11697371" y="4535934"/>
            <a:ext cx="4910480" cy="3546443"/>
            <a:chOff x="0" y="0"/>
            <a:chExt cx="6547307" cy="4728591"/>
          </a:xfrm>
        </p:grpSpPr>
        <p:sp>
          <p:nvSpPr>
            <p:cNvPr name="TextBox 12" id="12"/>
            <p:cNvSpPr txBox="true"/>
            <p:nvPr/>
          </p:nvSpPr>
          <p:spPr>
            <a:xfrm rot="0">
              <a:off x="0" y="4039362"/>
              <a:ext cx="6547307" cy="689229"/>
            </a:xfrm>
            <a:prstGeom prst="rect">
              <a:avLst/>
            </a:prstGeom>
          </p:spPr>
          <p:txBody>
            <a:bodyPr anchor="t" rtlCol="false" tIns="0" lIns="0" bIns="0" rIns="0">
              <a:spAutoFit/>
            </a:bodyPr>
            <a:lstStyle/>
            <a:p>
              <a:pPr algn="ctr">
                <a:lnSpc>
                  <a:spcPts val="4500"/>
                </a:lnSpc>
              </a:pPr>
              <a:r>
                <a:rPr lang="en-US" sz="3000" spc="30">
                  <a:solidFill>
                    <a:srgbClr val="372E2E"/>
                  </a:solidFill>
                  <a:latin typeface="Montserrat Light"/>
                  <a:ea typeface="Montserrat Light"/>
                  <a:cs typeface="Montserrat Light"/>
                  <a:sym typeface="Montserrat Light"/>
                </a:rPr>
                <a:t>Disinformazione</a:t>
              </a:r>
            </a:p>
          </p:txBody>
        </p:sp>
        <p:grpSp>
          <p:nvGrpSpPr>
            <p:cNvPr name="Group 13" id="13"/>
            <p:cNvGrpSpPr/>
            <p:nvPr/>
          </p:nvGrpSpPr>
          <p:grpSpPr>
            <a:xfrm rot="0">
              <a:off x="1505468" y="0"/>
              <a:ext cx="3536371" cy="3536371"/>
              <a:chOff x="0" y="0"/>
              <a:chExt cx="6350000" cy="6350000"/>
            </a:xfrm>
          </p:grpSpPr>
          <p:sp>
            <p:nvSpPr>
              <p:cNvPr name="Freeform 14" id="1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8EEF1"/>
              </a:solidFill>
            </p:spPr>
          </p:sp>
        </p:grpSp>
      </p:grpSp>
      <p:grpSp>
        <p:nvGrpSpPr>
          <p:cNvPr name="Group 15" id="15"/>
          <p:cNvGrpSpPr/>
          <p:nvPr/>
        </p:nvGrpSpPr>
        <p:grpSpPr>
          <a:xfrm rot="0">
            <a:off x="1616649" y="4535934"/>
            <a:ext cx="4910480" cy="3546443"/>
            <a:chOff x="0" y="0"/>
            <a:chExt cx="6547307" cy="4728591"/>
          </a:xfrm>
        </p:grpSpPr>
        <p:sp>
          <p:nvSpPr>
            <p:cNvPr name="TextBox 16" id="16"/>
            <p:cNvSpPr txBox="true"/>
            <p:nvPr/>
          </p:nvSpPr>
          <p:spPr>
            <a:xfrm rot="0">
              <a:off x="0" y="4039362"/>
              <a:ext cx="6547307" cy="689229"/>
            </a:xfrm>
            <a:prstGeom prst="rect">
              <a:avLst/>
            </a:prstGeom>
          </p:spPr>
          <p:txBody>
            <a:bodyPr anchor="t" rtlCol="false" tIns="0" lIns="0" bIns="0" rIns="0">
              <a:spAutoFit/>
            </a:bodyPr>
            <a:lstStyle/>
            <a:p>
              <a:pPr algn="ctr">
                <a:lnSpc>
                  <a:spcPts val="4500"/>
                </a:lnSpc>
              </a:pPr>
              <a:r>
                <a:rPr lang="en-US" sz="3000" spc="30">
                  <a:solidFill>
                    <a:srgbClr val="372E2E"/>
                  </a:solidFill>
                  <a:latin typeface="Montserrat Light"/>
                  <a:ea typeface="Montserrat Light"/>
                  <a:cs typeface="Montserrat Light"/>
                  <a:sym typeface="Montserrat Light"/>
                </a:rPr>
                <a:t>Contesto socio-culturale</a:t>
              </a:r>
            </a:p>
          </p:txBody>
        </p:sp>
        <p:grpSp>
          <p:nvGrpSpPr>
            <p:cNvPr name="Group 17" id="17"/>
            <p:cNvGrpSpPr/>
            <p:nvPr/>
          </p:nvGrpSpPr>
          <p:grpSpPr>
            <a:xfrm rot="0">
              <a:off x="1505468" y="0"/>
              <a:ext cx="3536371" cy="3536371"/>
              <a:chOff x="0" y="0"/>
              <a:chExt cx="6350000" cy="6350000"/>
            </a:xfrm>
          </p:grpSpPr>
          <p:sp>
            <p:nvSpPr>
              <p:cNvPr name="Freeform 18" id="1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8EEF1"/>
              </a:solidFill>
            </p:spPr>
          </p:sp>
        </p:grpSp>
        <p:sp>
          <p:nvSpPr>
            <p:cNvPr name="Freeform 19" id="19"/>
            <p:cNvSpPr/>
            <p:nvPr/>
          </p:nvSpPr>
          <p:spPr>
            <a:xfrm flipH="false" flipV="false" rot="0">
              <a:off x="1825648" y="320180"/>
              <a:ext cx="2896012" cy="2896012"/>
            </a:xfrm>
            <a:custGeom>
              <a:avLst/>
              <a:gdLst/>
              <a:ahLst/>
              <a:cxnLst/>
              <a:rect r="r" b="b" t="t" l="l"/>
              <a:pathLst>
                <a:path h="2896012" w="2896012">
                  <a:moveTo>
                    <a:pt x="0" y="0"/>
                  </a:moveTo>
                  <a:lnTo>
                    <a:pt x="2896011" y="0"/>
                  </a:lnTo>
                  <a:lnTo>
                    <a:pt x="2896011" y="2896011"/>
                  </a:lnTo>
                  <a:lnTo>
                    <a:pt x="0" y="28960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Freeform 20" id="20"/>
          <p:cNvSpPr/>
          <p:nvPr/>
        </p:nvSpPr>
        <p:spPr>
          <a:xfrm flipH="false" flipV="false" rot="0">
            <a:off x="8110553" y="4822815"/>
            <a:ext cx="2003393" cy="2057400"/>
          </a:xfrm>
          <a:custGeom>
            <a:avLst/>
            <a:gdLst/>
            <a:ahLst/>
            <a:cxnLst/>
            <a:rect r="r" b="b" t="t" l="l"/>
            <a:pathLst>
              <a:path h="2057400" w="2003393">
                <a:moveTo>
                  <a:pt x="0" y="0"/>
                </a:moveTo>
                <a:lnTo>
                  <a:pt x="2003393" y="0"/>
                </a:lnTo>
                <a:lnTo>
                  <a:pt x="2003393"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1" id="21"/>
          <p:cNvSpPr/>
          <p:nvPr/>
        </p:nvSpPr>
        <p:spPr>
          <a:xfrm flipH="false" flipV="false" rot="0">
            <a:off x="13088098" y="5053130"/>
            <a:ext cx="2129026" cy="1596769"/>
          </a:xfrm>
          <a:custGeom>
            <a:avLst/>
            <a:gdLst/>
            <a:ahLst/>
            <a:cxnLst/>
            <a:rect r="r" b="b" t="t" l="l"/>
            <a:pathLst>
              <a:path h="1596769" w="2129026">
                <a:moveTo>
                  <a:pt x="0" y="0"/>
                </a:moveTo>
                <a:lnTo>
                  <a:pt x="2129026" y="0"/>
                </a:lnTo>
                <a:lnTo>
                  <a:pt x="2129026" y="1596770"/>
                </a:lnTo>
                <a:lnTo>
                  <a:pt x="0" y="159677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16572909" y="8991875"/>
            <a:ext cx="686391" cy="266425"/>
            <a:chOff x="0" y="0"/>
            <a:chExt cx="1105903" cy="429260"/>
          </a:xfrm>
        </p:grpSpPr>
        <p:sp>
          <p:nvSpPr>
            <p:cNvPr name="Freeform 3" id="3"/>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FFFFFF"/>
            </a:solidFill>
          </p:spPr>
        </p:sp>
      </p:grpSp>
      <p:sp>
        <p:nvSpPr>
          <p:cNvPr name="TextBox 4" id="4"/>
          <p:cNvSpPr txBox="true"/>
          <p:nvPr/>
        </p:nvSpPr>
        <p:spPr>
          <a:xfrm rot="0">
            <a:off x="645995" y="962025"/>
            <a:ext cx="5519813" cy="4551814"/>
          </a:xfrm>
          <a:prstGeom prst="rect">
            <a:avLst/>
          </a:prstGeom>
        </p:spPr>
        <p:txBody>
          <a:bodyPr anchor="t" rtlCol="false" tIns="0" lIns="0" bIns="0" rIns="0">
            <a:spAutoFit/>
          </a:bodyPr>
          <a:lstStyle/>
          <a:p>
            <a:pPr algn="l">
              <a:lnSpc>
                <a:spcPts val="7205"/>
              </a:lnSpc>
            </a:pPr>
            <a:r>
              <a:rPr lang="en-US" b="true" sz="5500" spc="159">
                <a:solidFill>
                  <a:srgbClr val="E8EEF1"/>
                </a:solidFill>
                <a:latin typeface="Montserrat Classic Bold"/>
                <a:ea typeface="Montserrat Classic Bold"/>
                <a:cs typeface="Montserrat Classic Bold"/>
                <a:sym typeface="Montserrat Classic Bold"/>
              </a:rPr>
              <a:t>RISCHI PIÙ COMUNI LEGATI ALL'ABUSO TECNOLOGICO</a:t>
            </a:r>
          </a:p>
        </p:txBody>
      </p:sp>
      <p:grpSp>
        <p:nvGrpSpPr>
          <p:cNvPr name="Group 5" id="5"/>
          <p:cNvGrpSpPr/>
          <p:nvPr/>
        </p:nvGrpSpPr>
        <p:grpSpPr>
          <a:xfrm rot="0">
            <a:off x="9008478" y="963846"/>
            <a:ext cx="8250822" cy="1079615"/>
            <a:chOff x="0" y="0"/>
            <a:chExt cx="11001096" cy="1439487"/>
          </a:xfrm>
        </p:grpSpPr>
        <p:sp>
          <p:nvSpPr>
            <p:cNvPr name="TextBox 6" id="6"/>
            <p:cNvSpPr txBox="true"/>
            <p:nvPr/>
          </p:nvSpPr>
          <p:spPr>
            <a:xfrm rot="0">
              <a:off x="0" y="-9525"/>
              <a:ext cx="11001096" cy="741045"/>
            </a:xfrm>
            <a:prstGeom prst="rect">
              <a:avLst/>
            </a:prstGeom>
          </p:spPr>
          <p:txBody>
            <a:bodyPr anchor="t" rtlCol="false" tIns="0" lIns="0" bIns="0" rIns="0">
              <a:spAutoFit/>
            </a:bodyPr>
            <a:lstStyle/>
            <a:p>
              <a:pPr algn="l">
                <a:lnSpc>
                  <a:spcPts val="4320"/>
                </a:lnSpc>
              </a:pPr>
              <a:r>
                <a:rPr lang="en-US" sz="3600" spc="266" b="true">
                  <a:solidFill>
                    <a:srgbClr val="E8EEF1"/>
                  </a:solidFill>
                  <a:latin typeface="Montserrat Classic Bold"/>
                  <a:ea typeface="Montserrat Classic Bold"/>
                  <a:cs typeface="Montserrat Classic Bold"/>
                  <a:sym typeface="Montserrat Classic Bold"/>
                </a:rPr>
                <a:t>Abuso d'utilizzo</a:t>
              </a:r>
            </a:p>
          </p:txBody>
        </p:sp>
        <p:sp>
          <p:nvSpPr>
            <p:cNvPr name="TextBox 7" id="7"/>
            <p:cNvSpPr txBox="true"/>
            <p:nvPr/>
          </p:nvSpPr>
          <p:spPr>
            <a:xfrm rot="0">
              <a:off x="0" y="864968"/>
              <a:ext cx="10997695" cy="574519"/>
            </a:xfrm>
            <a:prstGeom prst="rect">
              <a:avLst/>
            </a:prstGeom>
          </p:spPr>
          <p:txBody>
            <a:bodyPr anchor="t" rtlCol="false" tIns="0" lIns="0" bIns="0" rIns="0">
              <a:spAutoFit/>
            </a:bodyPr>
            <a:lstStyle/>
            <a:p>
              <a:pPr algn="l">
                <a:lnSpc>
                  <a:spcPts val="3640"/>
                </a:lnSpc>
              </a:pPr>
              <a:r>
                <a:rPr lang="en-US" sz="2600" spc="26">
                  <a:solidFill>
                    <a:srgbClr val="E8EEF1"/>
                  </a:solidFill>
                  <a:latin typeface="Montserrat Light"/>
                  <a:ea typeface="Montserrat Light"/>
                  <a:cs typeface="Montserrat Light"/>
                  <a:sym typeface="Montserrat Light"/>
                </a:rPr>
                <a:t>Sessioni di utilizzo eccessivamente prolungate.</a:t>
              </a:r>
            </a:p>
          </p:txBody>
        </p:sp>
      </p:grpSp>
      <p:grpSp>
        <p:nvGrpSpPr>
          <p:cNvPr name="Group 8" id="8"/>
          <p:cNvGrpSpPr/>
          <p:nvPr/>
        </p:nvGrpSpPr>
        <p:grpSpPr>
          <a:xfrm rot="0">
            <a:off x="9008478" y="2819083"/>
            <a:ext cx="8250822" cy="2081444"/>
            <a:chOff x="0" y="0"/>
            <a:chExt cx="11001096" cy="2775259"/>
          </a:xfrm>
        </p:grpSpPr>
        <p:sp>
          <p:nvSpPr>
            <p:cNvPr name="TextBox 9" id="9"/>
            <p:cNvSpPr txBox="true"/>
            <p:nvPr/>
          </p:nvSpPr>
          <p:spPr>
            <a:xfrm rot="0">
              <a:off x="0" y="-9525"/>
              <a:ext cx="11001096" cy="1472565"/>
            </a:xfrm>
            <a:prstGeom prst="rect">
              <a:avLst/>
            </a:prstGeom>
          </p:spPr>
          <p:txBody>
            <a:bodyPr anchor="t" rtlCol="false" tIns="0" lIns="0" bIns="0" rIns="0">
              <a:spAutoFit/>
            </a:bodyPr>
            <a:lstStyle/>
            <a:p>
              <a:pPr algn="l">
                <a:lnSpc>
                  <a:spcPts val="4320"/>
                </a:lnSpc>
              </a:pPr>
              <a:r>
                <a:rPr lang="en-US" sz="3600" spc="266" b="true">
                  <a:solidFill>
                    <a:srgbClr val="E8EEF1"/>
                  </a:solidFill>
                  <a:latin typeface="Montserrat Classic Bold"/>
                  <a:ea typeface="Montserrat Classic Bold"/>
                  <a:cs typeface="Montserrat Classic Bold"/>
                  <a:sym typeface="Montserrat Classic Bold"/>
                </a:rPr>
                <a:t>Accesso a contenuti inadeguati</a:t>
              </a:r>
            </a:p>
          </p:txBody>
        </p:sp>
        <p:sp>
          <p:nvSpPr>
            <p:cNvPr name="TextBox 10" id="10"/>
            <p:cNvSpPr txBox="true"/>
            <p:nvPr/>
          </p:nvSpPr>
          <p:spPr>
            <a:xfrm rot="0">
              <a:off x="0" y="1596487"/>
              <a:ext cx="10997695" cy="1178772"/>
            </a:xfrm>
            <a:prstGeom prst="rect">
              <a:avLst/>
            </a:prstGeom>
          </p:spPr>
          <p:txBody>
            <a:bodyPr anchor="t" rtlCol="false" tIns="0" lIns="0" bIns="0" rIns="0">
              <a:spAutoFit/>
            </a:bodyPr>
            <a:lstStyle/>
            <a:p>
              <a:pPr algn="l">
                <a:lnSpc>
                  <a:spcPts val="3640"/>
                </a:lnSpc>
              </a:pPr>
              <a:r>
                <a:rPr lang="en-US" sz="2600" spc="26">
                  <a:solidFill>
                    <a:srgbClr val="E8EEF1"/>
                  </a:solidFill>
                  <a:latin typeface="Montserrat Light"/>
                  <a:ea typeface="Montserrat Light"/>
                  <a:cs typeface="Montserrat Light"/>
                  <a:sym typeface="Montserrat Light"/>
                </a:rPr>
                <a:t>Accesso in età prematura a contenuti a sfondo violento, sessualmente esplicito e simili</a:t>
              </a:r>
            </a:p>
          </p:txBody>
        </p:sp>
      </p:grpSp>
      <p:grpSp>
        <p:nvGrpSpPr>
          <p:cNvPr name="Group 11" id="11"/>
          <p:cNvGrpSpPr/>
          <p:nvPr/>
        </p:nvGrpSpPr>
        <p:grpSpPr>
          <a:xfrm rot="0">
            <a:off x="9008478" y="5326527"/>
            <a:ext cx="8250822" cy="1532804"/>
            <a:chOff x="0" y="0"/>
            <a:chExt cx="11001096" cy="2043739"/>
          </a:xfrm>
        </p:grpSpPr>
        <p:sp>
          <p:nvSpPr>
            <p:cNvPr name="TextBox 12" id="12"/>
            <p:cNvSpPr txBox="true"/>
            <p:nvPr/>
          </p:nvSpPr>
          <p:spPr>
            <a:xfrm rot="0">
              <a:off x="0" y="-9525"/>
              <a:ext cx="11001096" cy="741045"/>
            </a:xfrm>
            <a:prstGeom prst="rect">
              <a:avLst/>
            </a:prstGeom>
          </p:spPr>
          <p:txBody>
            <a:bodyPr anchor="t" rtlCol="false" tIns="0" lIns="0" bIns="0" rIns="0">
              <a:spAutoFit/>
            </a:bodyPr>
            <a:lstStyle/>
            <a:p>
              <a:pPr algn="l">
                <a:lnSpc>
                  <a:spcPts val="4320"/>
                </a:lnSpc>
              </a:pPr>
              <a:r>
                <a:rPr lang="en-US" sz="3600" spc="266" b="true">
                  <a:solidFill>
                    <a:srgbClr val="E8EEF1"/>
                  </a:solidFill>
                  <a:latin typeface="Montserrat Classic Bold"/>
                  <a:ea typeface="Montserrat Classic Bold"/>
                  <a:cs typeface="Montserrat Classic Bold"/>
                  <a:sym typeface="Montserrat Classic Bold"/>
                </a:rPr>
                <a:t>Acquisti sfrenati online</a:t>
              </a:r>
            </a:p>
          </p:txBody>
        </p:sp>
        <p:sp>
          <p:nvSpPr>
            <p:cNvPr name="TextBox 13" id="13"/>
            <p:cNvSpPr txBox="true"/>
            <p:nvPr/>
          </p:nvSpPr>
          <p:spPr>
            <a:xfrm rot="0">
              <a:off x="0" y="864968"/>
              <a:ext cx="10997695" cy="1178772"/>
            </a:xfrm>
            <a:prstGeom prst="rect">
              <a:avLst/>
            </a:prstGeom>
          </p:spPr>
          <p:txBody>
            <a:bodyPr anchor="t" rtlCol="false" tIns="0" lIns="0" bIns="0" rIns="0">
              <a:spAutoFit/>
            </a:bodyPr>
            <a:lstStyle/>
            <a:p>
              <a:pPr algn="l">
                <a:lnSpc>
                  <a:spcPts val="3640"/>
                </a:lnSpc>
              </a:pPr>
              <a:r>
                <a:rPr lang="en-US" sz="2600" spc="26">
                  <a:solidFill>
                    <a:srgbClr val="E8EEF1"/>
                  </a:solidFill>
                  <a:latin typeface="Montserrat Light"/>
                  <a:ea typeface="Montserrat Light"/>
                  <a:cs typeface="Montserrat Light"/>
                  <a:sym typeface="Montserrat Light"/>
                </a:rPr>
                <a:t>Svuotamento dei conti virtuali dei genitori, talvolta in maniera involontaria.</a:t>
              </a:r>
            </a:p>
          </p:txBody>
        </p:sp>
      </p:grpSp>
      <p:grpSp>
        <p:nvGrpSpPr>
          <p:cNvPr name="Group 14" id="14"/>
          <p:cNvGrpSpPr/>
          <p:nvPr/>
        </p:nvGrpSpPr>
        <p:grpSpPr>
          <a:xfrm rot="0">
            <a:off x="9008478" y="7666356"/>
            <a:ext cx="8250822" cy="1533607"/>
            <a:chOff x="0" y="0"/>
            <a:chExt cx="11001096" cy="2044809"/>
          </a:xfrm>
        </p:grpSpPr>
        <p:sp>
          <p:nvSpPr>
            <p:cNvPr name="TextBox 15" id="15"/>
            <p:cNvSpPr txBox="true"/>
            <p:nvPr/>
          </p:nvSpPr>
          <p:spPr>
            <a:xfrm rot="0">
              <a:off x="0" y="-9525"/>
              <a:ext cx="11001096" cy="731420"/>
            </a:xfrm>
            <a:prstGeom prst="rect">
              <a:avLst/>
            </a:prstGeom>
          </p:spPr>
          <p:txBody>
            <a:bodyPr anchor="t" rtlCol="false" tIns="0" lIns="0" bIns="0" rIns="0">
              <a:spAutoFit/>
            </a:bodyPr>
            <a:lstStyle/>
            <a:p>
              <a:pPr algn="l">
                <a:lnSpc>
                  <a:spcPts val="4320"/>
                </a:lnSpc>
              </a:pPr>
              <a:r>
                <a:rPr lang="en-US" sz="3600" spc="266" b="true">
                  <a:solidFill>
                    <a:srgbClr val="E8EEF1"/>
                  </a:solidFill>
                  <a:latin typeface="Montserrat Classic Bold"/>
                  <a:ea typeface="Montserrat Classic Bold"/>
                  <a:cs typeface="Montserrat Classic Bold"/>
                  <a:sym typeface="Montserrat Classic Bold"/>
                </a:rPr>
                <a:t>#Vamping</a:t>
              </a:r>
            </a:p>
          </p:txBody>
        </p:sp>
        <p:sp>
          <p:nvSpPr>
            <p:cNvPr name="TextBox 16" id="16"/>
            <p:cNvSpPr txBox="true"/>
            <p:nvPr/>
          </p:nvSpPr>
          <p:spPr>
            <a:xfrm rot="0">
              <a:off x="0" y="855342"/>
              <a:ext cx="10997695" cy="1189466"/>
            </a:xfrm>
            <a:prstGeom prst="rect">
              <a:avLst/>
            </a:prstGeom>
          </p:spPr>
          <p:txBody>
            <a:bodyPr anchor="t" rtlCol="false" tIns="0" lIns="0" bIns="0" rIns="0">
              <a:spAutoFit/>
            </a:bodyPr>
            <a:lstStyle/>
            <a:p>
              <a:pPr algn="l">
                <a:lnSpc>
                  <a:spcPts val="3640"/>
                </a:lnSpc>
              </a:pPr>
              <a:r>
                <a:rPr lang="en-US" sz="2600" spc="26">
                  <a:solidFill>
                    <a:srgbClr val="E8EEF1"/>
                  </a:solidFill>
                  <a:latin typeface="Montserrat Light"/>
                  <a:ea typeface="Montserrat Light"/>
                  <a:cs typeface="Montserrat Light"/>
                  <a:sym typeface="Montserrat Light"/>
                </a:rPr>
                <a:t>Uso</a:t>
              </a:r>
              <a:r>
                <a:rPr lang="en-US" sz="2600" spc="26">
                  <a:solidFill>
                    <a:srgbClr val="E8EEF1"/>
                  </a:solidFill>
                  <a:latin typeface="Montserrat Light"/>
                  <a:ea typeface="Montserrat Light"/>
                  <a:cs typeface="Montserrat Light"/>
                  <a:sym typeface="Montserrat Light"/>
                </a:rPr>
                <a:t> notturno prolungato, a discapito delle ore di sonno.</a:t>
              </a:r>
            </a:p>
          </p:txBody>
        </p:sp>
      </p:grpSp>
      <p:sp>
        <p:nvSpPr>
          <p:cNvPr name="Freeform 17" id="17"/>
          <p:cNvSpPr/>
          <p:nvPr/>
        </p:nvSpPr>
        <p:spPr>
          <a:xfrm flipH="false" flipV="false" rot="0">
            <a:off x="6423560" y="-325560"/>
            <a:ext cx="1658098" cy="10938119"/>
          </a:xfrm>
          <a:custGeom>
            <a:avLst/>
            <a:gdLst/>
            <a:ahLst/>
            <a:cxnLst/>
            <a:rect r="r" b="b" t="t" l="l"/>
            <a:pathLst>
              <a:path h="10938119" w="1658098">
                <a:moveTo>
                  <a:pt x="0" y="0"/>
                </a:moveTo>
                <a:lnTo>
                  <a:pt x="1658098" y="0"/>
                </a:lnTo>
                <a:lnTo>
                  <a:pt x="1658098" y="10938120"/>
                </a:lnTo>
                <a:lnTo>
                  <a:pt x="0" y="10938120"/>
                </a:lnTo>
                <a:lnTo>
                  <a:pt x="0" y="0"/>
                </a:lnTo>
                <a:close/>
              </a:path>
            </a:pathLst>
          </a:custGeom>
          <a:blipFill>
            <a:blip r:embed="rId2"/>
            <a:stretch>
              <a:fillRect l="-239011" t="-47987" r="-346800" b="0"/>
            </a:stretch>
          </a:blipFill>
        </p:spPr>
      </p:sp>
      <p:sp>
        <p:nvSpPr>
          <p:cNvPr name="Freeform 18" id="18"/>
          <p:cNvSpPr/>
          <p:nvPr/>
        </p:nvSpPr>
        <p:spPr>
          <a:xfrm flipH="false" flipV="false" rot="0">
            <a:off x="7569979" y="1028700"/>
            <a:ext cx="959145" cy="959145"/>
          </a:xfrm>
          <a:custGeom>
            <a:avLst/>
            <a:gdLst/>
            <a:ahLst/>
            <a:cxnLst/>
            <a:rect r="r" b="b" t="t" l="l"/>
            <a:pathLst>
              <a:path h="959145" w="959145">
                <a:moveTo>
                  <a:pt x="0" y="0"/>
                </a:moveTo>
                <a:lnTo>
                  <a:pt x="959145" y="0"/>
                </a:lnTo>
                <a:lnTo>
                  <a:pt x="959145" y="959145"/>
                </a:lnTo>
                <a:lnTo>
                  <a:pt x="0" y="9591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9" id="19"/>
          <p:cNvSpPr/>
          <p:nvPr/>
        </p:nvSpPr>
        <p:spPr>
          <a:xfrm flipH="false" flipV="false" rot="0">
            <a:off x="7569979" y="2819083"/>
            <a:ext cx="959145" cy="959145"/>
          </a:xfrm>
          <a:custGeom>
            <a:avLst/>
            <a:gdLst/>
            <a:ahLst/>
            <a:cxnLst/>
            <a:rect r="r" b="b" t="t" l="l"/>
            <a:pathLst>
              <a:path h="959145" w="959145">
                <a:moveTo>
                  <a:pt x="0" y="0"/>
                </a:moveTo>
                <a:lnTo>
                  <a:pt x="959145" y="0"/>
                </a:lnTo>
                <a:lnTo>
                  <a:pt x="959145" y="959145"/>
                </a:lnTo>
                <a:lnTo>
                  <a:pt x="0" y="95914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0" id="20"/>
          <p:cNvSpPr/>
          <p:nvPr/>
        </p:nvSpPr>
        <p:spPr>
          <a:xfrm flipH="false" flipV="false" rot="0">
            <a:off x="7602086" y="5326527"/>
            <a:ext cx="959145" cy="959145"/>
          </a:xfrm>
          <a:custGeom>
            <a:avLst/>
            <a:gdLst/>
            <a:ahLst/>
            <a:cxnLst/>
            <a:rect r="r" b="b" t="t" l="l"/>
            <a:pathLst>
              <a:path h="959145" w="959145">
                <a:moveTo>
                  <a:pt x="0" y="0"/>
                </a:moveTo>
                <a:lnTo>
                  <a:pt x="959145" y="0"/>
                </a:lnTo>
                <a:lnTo>
                  <a:pt x="959145" y="959145"/>
                </a:lnTo>
                <a:lnTo>
                  <a:pt x="0" y="95914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7569979" y="7666356"/>
            <a:ext cx="959145" cy="959145"/>
          </a:xfrm>
          <a:custGeom>
            <a:avLst/>
            <a:gdLst/>
            <a:ahLst/>
            <a:cxnLst/>
            <a:rect r="r" b="b" t="t" l="l"/>
            <a:pathLst>
              <a:path h="959145" w="959145">
                <a:moveTo>
                  <a:pt x="0" y="0"/>
                </a:moveTo>
                <a:lnTo>
                  <a:pt x="959145" y="0"/>
                </a:lnTo>
                <a:lnTo>
                  <a:pt x="959145" y="959145"/>
                </a:lnTo>
                <a:lnTo>
                  <a:pt x="0" y="95914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22" id="22"/>
          <p:cNvGrpSpPr/>
          <p:nvPr/>
        </p:nvGrpSpPr>
        <p:grpSpPr>
          <a:xfrm rot="0">
            <a:off x="-675946" y="8832603"/>
            <a:ext cx="2886906" cy="851395"/>
            <a:chOff x="0" y="0"/>
            <a:chExt cx="1722525" cy="508000"/>
          </a:xfrm>
        </p:grpSpPr>
        <p:sp>
          <p:nvSpPr>
            <p:cNvPr name="Freeform 23" id="23"/>
            <p:cNvSpPr/>
            <p:nvPr/>
          </p:nvSpPr>
          <p:spPr>
            <a:xfrm flipH="false" flipV="false" rot="0">
              <a:off x="0" y="49530"/>
              <a:ext cx="1722525" cy="408940"/>
            </a:xfrm>
            <a:custGeom>
              <a:avLst/>
              <a:gdLst/>
              <a:ahLst/>
              <a:cxnLst/>
              <a:rect r="r" b="b" t="t" l="l"/>
              <a:pathLst>
                <a:path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p:spPr>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1261474" cy="10287000"/>
          </a:xfrm>
          <a:custGeom>
            <a:avLst/>
            <a:gdLst/>
            <a:ahLst/>
            <a:cxnLst/>
            <a:rect r="r" b="b" t="t" l="l"/>
            <a:pathLst>
              <a:path h="10287000" w="11261474">
                <a:moveTo>
                  <a:pt x="0" y="0"/>
                </a:moveTo>
                <a:lnTo>
                  <a:pt x="11261474" y="0"/>
                </a:lnTo>
                <a:lnTo>
                  <a:pt x="11261474" y="10287000"/>
                </a:lnTo>
                <a:lnTo>
                  <a:pt x="0" y="10287000"/>
                </a:lnTo>
                <a:lnTo>
                  <a:pt x="0" y="0"/>
                </a:lnTo>
                <a:close/>
              </a:path>
            </a:pathLst>
          </a:custGeom>
          <a:blipFill>
            <a:blip r:embed="rId2"/>
            <a:stretch>
              <a:fillRect l="-41392" t="0" r="-21002" b="0"/>
            </a:stretch>
          </a:blipFill>
        </p:spPr>
      </p:sp>
      <p:grpSp>
        <p:nvGrpSpPr>
          <p:cNvPr name="Group 3" id="3"/>
          <p:cNvGrpSpPr/>
          <p:nvPr/>
        </p:nvGrpSpPr>
        <p:grpSpPr>
          <a:xfrm rot="0">
            <a:off x="16572909" y="8991875"/>
            <a:ext cx="686391" cy="266425"/>
            <a:chOff x="0" y="0"/>
            <a:chExt cx="1105903" cy="429260"/>
          </a:xfrm>
        </p:grpSpPr>
        <p:sp>
          <p:nvSpPr>
            <p:cNvPr name="Freeform 4" id="4"/>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sp>
        <p:nvSpPr>
          <p:cNvPr name="AutoShape 5" id="5"/>
          <p:cNvSpPr/>
          <p:nvPr/>
        </p:nvSpPr>
        <p:spPr>
          <a:xfrm rot="610892">
            <a:off x="6218002" y="-2599300"/>
            <a:ext cx="14852568" cy="17554557"/>
          </a:xfrm>
          <a:prstGeom prst="rect">
            <a:avLst/>
          </a:prstGeom>
          <a:solidFill>
            <a:srgbClr val="101010"/>
          </a:solidFill>
        </p:spPr>
      </p:sp>
      <p:grpSp>
        <p:nvGrpSpPr>
          <p:cNvPr name="Group 6" id="6"/>
          <p:cNvGrpSpPr/>
          <p:nvPr/>
        </p:nvGrpSpPr>
        <p:grpSpPr>
          <a:xfrm rot="0">
            <a:off x="7718285" y="1390651"/>
            <a:ext cx="9979164" cy="5914090"/>
            <a:chOff x="0" y="0"/>
            <a:chExt cx="13305552" cy="7885453"/>
          </a:xfrm>
        </p:grpSpPr>
        <p:sp>
          <p:nvSpPr>
            <p:cNvPr name="TextBox 7" id="7"/>
            <p:cNvSpPr txBox="true"/>
            <p:nvPr/>
          </p:nvSpPr>
          <p:spPr>
            <a:xfrm rot="0">
              <a:off x="0" y="-9525"/>
              <a:ext cx="13292073" cy="1306262"/>
            </a:xfrm>
            <a:prstGeom prst="rect">
              <a:avLst/>
            </a:prstGeom>
          </p:spPr>
          <p:txBody>
            <a:bodyPr anchor="t" rtlCol="false" tIns="0" lIns="0" bIns="0" rIns="0">
              <a:spAutoFit/>
            </a:bodyPr>
            <a:lstStyle/>
            <a:p>
              <a:pPr algn="r">
                <a:lnSpc>
                  <a:spcPts val="7680"/>
                </a:lnSpc>
              </a:pPr>
              <a:r>
                <a:rPr lang="en-US" b="true" sz="6400" spc="128">
                  <a:solidFill>
                    <a:srgbClr val="1A5BBC"/>
                  </a:solidFill>
                  <a:latin typeface="Raleway Bold"/>
                  <a:ea typeface="Raleway Bold"/>
                  <a:cs typeface="Raleway Bold"/>
                  <a:sym typeface="Raleway Bold"/>
                </a:rPr>
                <a:t>GAP GENERAZIONE</a:t>
              </a:r>
            </a:p>
          </p:txBody>
        </p:sp>
        <p:sp>
          <p:nvSpPr>
            <p:cNvPr name="TextBox 8" id="8"/>
            <p:cNvSpPr txBox="true"/>
            <p:nvPr/>
          </p:nvSpPr>
          <p:spPr>
            <a:xfrm rot="0">
              <a:off x="13479" y="3192302"/>
              <a:ext cx="13292073" cy="4693152"/>
            </a:xfrm>
            <a:prstGeom prst="rect">
              <a:avLst/>
            </a:prstGeom>
          </p:spPr>
          <p:txBody>
            <a:bodyPr anchor="t" rtlCol="false" tIns="0" lIns="0" bIns="0" rIns="0">
              <a:spAutoFit/>
            </a:bodyPr>
            <a:lstStyle/>
            <a:p>
              <a:pPr algn="r">
                <a:lnSpc>
                  <a:spcPts val="4079"/>
                </a:lnSpc>
              </a:pPr>
              <a:r>
                <a:rPr lang="en-US" sz="2400" spc="144">
                  <a:solidFill>
                    <a:srgbClr val="FFFFFF"/>
                  </a:solidFill>
                  <a:latin typeface="Raleway"/>
                  <a:ea typeface="Raleway"/>
                  <a:cs typeface="Raleway"/>
                  <a:sym typeface="Raleway"/>
                </a:rPr>
                <a:t>Per</a:t>
              </a:r>
              <a:r>
                <a:rPr lang="en-US" sz="2400" spc="144">
                  <a:solidFill>
                    <a:srgbClr val="43B0F1"/>
                  </a:solidFill>
                  <a:latin typeface="Raleway"/>
                  <a:ea typeface="Raleway"/>
                  <a:cs typeface="Raleway"/>
                  <a:sym typeface="Raleway"/>
                </a:rPr>
                <a:t> Gap Generazionale </a:t>
              </a:r>
              <a:r>
                <a:rPr lang="en-US" sz="2400" spc="144">
                  <a:solidFill>
                    <a:srgbClr val="F4F4F4"/>
                  </a:solidFill>
                  <a:latin typeface="Raleway"/>
                  <a:ea typeface="Raleway"/>
                  <a:cs typeface="Raleway"/>
                  <a:sym typeface="Raleway"/>
                </a:rPr>
                <a:t>una distanza nell'adozione tecnologica su base generazionale. Essa è generata da una difficoltà di utilizzo della generazione educatrice a favore di una buona capacità funzionale di quella educanda. Questo genera un inversione dei ruoli e pone chi ha le conoscenze emotive e sociali adeguate nella condizione di non poter insegnare alla generazione che</a:t>
              </a:r>
              <a:r>
                <a:rPr lang="en-US" sz="2400" spc="144">
                  <a:solidFill>
                    <a:srgbClr val="43B0F1"/>
                  </a:solidFill>
                  <a:latin typeface="Raleway"/>
                  <a:ea typeface="Raleway"/>
                  <a:cs typeface="Raleway"/>
                  <a:sym typeface="Raleway"/>
                </a:rPr>
                <a:t> </a:t>
              </a:r>
              <a:r>
                <a:rPr lang="en-US" sz="2400" spc="144">
                  <a:solidFill>
                    <a:srgbClr val="F4F4F4"/>
                  </a:solidFill>
                  <a:latin typeface="Raleway"/>
                  <a:ea typeface="Raleway"/>
                  <a:cs typeface="Raleway"/>
                  <a:sym typeface="Raleway"/>
                </a:rPr>
                <a:t>ha bisogna di impararle.</a:t>
              </a:r>
            </a:p>
          </p:txBody>
        </p:sp>
      </p:grpSp>
      <p:sp>
        <p:nvSpPr>
          <p:cNvPr name="AutoShape 9" id="9"/>
          <p:cNvSpPr/>
          <p:nvPr/>
        </p:nvSpPr>
        <p:spPr>
          <a:xfrm rot="-4787820">
            <a:off x="-1736792" y="4637760"/>
            <a:ext cx="16230600" cy="0"/>
          </a:xfrm>
          <a:prstGeom prst="line">
            <a:avLst/>
          </a:prstGeom>
          <a:ln cap="rnd" w="342900">
            <a:solidFill>
              <a:srgbClr val="1A5BBC"/>
            </a:solidFill>
            <a:prstDash val="solid"/>
            <a:headEnd type="none" len="sm" w="sm"/>
            <a:tailEnd type="none" len="sm" w="sm"/>
          </a:ln>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144000" y="0"/>
            <a:ext cx="11424358" cy="11424358"/>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4F88CB"/>
            </a:solidFill>
          </p:spPr>
        </p:sp>
      </p:grpSp>
      <p:sp>
        <p:nvSpPr>
          <p:cNvPr name="Freeform 4" id="4"/>
          <p:cNvSpPr/>
          <p:nvPr/>
        </p:nvSpPr>
        <p:spPr>
          <a:xfrm flipH="false" flipV="false" rot="0">
            <a:off x="7086600" y="308610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16999" y="4312672"/>
            <a:ext cx="6477466" cy="1399507"/>
          </a:xfrm>
          <a:prstGeom prst="rect">
            <a:avLst/>
          </a:prstGeom>
        </p:spPr>
        <p:txBody>
          <a:bodyPr anchor="t" rtlCol="false" tIns="0" lIns="0" bIns="0" rIns="0">
            <a:spAutoFit/>
          </a:bodyPr>
          <a:lstStyle/>
          <a:p>
            <a:pPr algn="ctr">
              <a:lnSpc>
                <a:spcPts val="5500"/>
              </a:lnSpc>
            </a:pPr>
            <a:r>
              <a:rPr lang="en-US" sz="5000" b="true">
                <a:solidFill>
                  <a:srgbClr val="4F88CB"/>
                </a:solidFill>
                <a:latin typeface="Muli Black"/>
                <a:ea typeface="Muli Black"/>
                <a:cs typeface="Muli Black"/>
                <a:sym typeface="Muli Black"/>
              </a:rPr>
              <a:t>COMPETENZA FUNZIONALE</a:t>
            </a:r>
          </a:p>
        </p:txBody>
      </p:sp>
      <p:sp>
        <p:nvSpPr>
          <p:cNvPr name="TextBox 6" id="6"/>
          <p:cNvSpPr txBox="true"/>
          <p:nvPr/>
        </p:nvSpPr>
        <p:spPr>
          <a:xfrm rot="0">
            <a:off x="11617446" y="4467559"/>
            <a:ext cx="6477466" cy="1399507"/>
          </a:xfrm>
          <a:prstGeom prst="rect">
            <a:avLst/>
          </a:prstGeom>
        </p:spPr>
        <p:txBody>
          <a:bodyPr anchor="t" rtlCol="false" tIns="0" lIns="0" bIns="0" rIns="0">
            <a:spAutoFit/>
          </a:bodyPr>
          <a:lstStyle/>
          <a:p>
            <a:pPr algn="ctr">
              <a:lnSpc>
                <a:spcPts val="5500"/>
              </a:lnSpc>
            </a:pPr>
            <a:r>
              <a:rPr lang="en-US" sz="5000" b="true">
                <a:solidFill>
                  <a:srgbClr val="FFFFFF"/>
                </a:solidFill>
                <a:latin typeface="Muli Black"/>
                <a:ea typeface="Muli Black"/>
                <a:cs typeface="Muli Black"/>
                <a:sym typeface="Muli Black"/>
              </a:rPr>
              <a:t>CONSAPEVOLEZZA D'UTILIZZO</a:t>
            </a:r>
          </a:p>
        </p:txBody>
      </p:sp>
      <p:sp>
        <p:nvSpPr>
          <p:cNvPr name="TextBox 7" id="7"/>
          <p:cNvSpPr txBox="true"/>
          <p:nvPr/>
        </p:nvSpPr>
        <p:spPr>
          <a:xfrm rot="0">
            <a:off x="1872586" y="832686"/>
            <a:ext cx="6477466" cy="420604"/>
          </a:xfrm>
          <a:prstGeom prst="rect">
            <a:avLst/>
          </a:prstGeom>
        </p:spPr>
        <p:txBody>
          <a:bodyPr anchor="t" rtlCol="false" tIns="0" lIns="0" bIns="0" rIns="0">
            <a:spAutoFit/>
          </a:bodyPr>
          <a:lstStyle/>
          <a:p>
            <a:pPr algn="ctr">
              <a:lnSpc>
                <a:spcPts val="3300"/>
              </a:lnSpc>
            </a:pPr>
            <a:r>
              <a:rPr lang="en-US" sz="3000" b="true">
                <a:solidFill>
                  <a:srgbClr val="4F88CB"/>
                </a:solidFill>
                <a:latin typeface="Muli Black"/>
                <a:ea typeface="Muli Black"/>
                <a:cs typeface="Muli Black"/>
                <a:sym typeface="Muli Black"/>
              </a:rPr>
              <a:t>Conoscenza tecnica</a:t>
            </a:r>
          </a:p>
        </p:txBody>
      </p:sp>
      <p:sp>
        <p:nvSpPr>
          <p:cNvPr name="TextBox 8" id="8"/>
          <p:cNvSpPr txBox="true"/>
          <p:nvPr/>
        </p:nvSpPr>
        <p:spPr>
          <a:xfrm rot="0">
            <a:off x="609134" y="2299567"/>
            <a:ext cx="6477466" cy="420604"/>
          </a:xfrm>
          <a:prstGeom prst="rect">
            <a:avLst/>
          </a:prstGeom>
        </p:spPr>
        <p:txBody>
          <a:bodyPr anchor="t" rtlCol="false" tIns="0" lIns="0" bIns="0" rIns="0">
            <a:spAutoFit/>
          </a:bodyPr>
          <a:lstStyle/>
          <a:p>
            <a:pPr algn="ctr">
              <a:lnSpc>
                <a:spcPts val="3300"/>
              </a:lnSpc>
            </a:pPr>
            <a:r>
              <a:rPr lang="en-US" sz="3000" b="true">
                <a:solidFill>
                  <a:srgbClr val="4F88CB"/>
                </a:solidFill>
                <a:latin typeface="Muli Black"/>
                <a:ea typeface="Muli Black"/>
                <a:cs typeface="Muli Black"/>
                <a:sym typeface="Muli Black"/>
              </a:rPr>
              <a:t>Capacità di creare contenuti</a:t>
            </a:r>
          </a:p>
        </p:txBody>
      </p:sp>
      <p:sp>
        <p:nvSpPr>
          <p:cNvPr name="TextBox 9" id="9"/>
          <p:cNvSpPr txBox="true"/>
          <p:nvPr/>
        </p:nvSpPr>
        <p:spPr>
          <a:xfrm rot="0">
            <a:off x="609134" y="7229475"/>
            <a:ext cx="6477466" cy="420604"/>
          </a:xfrm>
          <a:prstGeom prst="rect">
            <a:avLst/>
          </a:prstGeom>
        </p:spPr>
        <p:txBody>
          <a:bodyPr anchor="t" rtlCol="false" tIns="0" lIns="0" bIns="0" rIns="0">
            <a:spAutoFit/>
          </a:bodyPr>
          <a:lstStyle/>
          <a:p>
            <a:pPr algn="ctr">
              <a:lnSpc>
                <a:spcPts val="3300"/>
              </a:lnSpc>
            </a:pPr>
            <a:r>
              <a:rPr lang="en-US" sz="3000" b="true">
                <a:solidFill>
                  <a:srgbClr val="4F88CB"/>
                </a:solidFill>
                <a:latin typeface="Muli Black"/>
                <a:ea typeface="Muli Black"/>
                <a:cs typeface="Muli Black"/>
                <a:sym typeface="Muli Black"/>
              </a:rPr>
              <a:t>Capacità di condivisione</a:t>
            </a:r>
          </a:p>
        </p:txBody>
      </p:sp>
      <p:sp>
        <p:nvSpPr>
          <p:cNvPr name="TextBox 10" id="10"/>
          <p:cNvSpPr txBox="true"/>
          <p:nvPr/>
        </p:nvSpPr>
        <p:spPr>
          <a:xfrm rot="0">
            <a:off x="10781834" y="832686"/>
            <a:ext cx="6477466" cy="420604"/>
          </a:xfrm>
          <a:prstGeom prst="rect">
            <a:avLst/>
          </a:prstGeom>
        </p:spPr>
        <p:txBody>
          <a:bodyPr anchor="t" rtlCol="false" tIns="0" lIns="0" bIns="0" rIns="0">
            <a:spAutoFit/>
          </a:bodyPr>
          <a:lstStyle/>
          <a:p>
            <a:pPr algn="ctr">
              <a:lnSpc>
                <a:spcPts val="3300"/>
              </a:lnSpc>
            </a:pPr>
            <a:r>
              <a:rPr lang="en-US" sz="3000" b="true">
                <a:solidFill>
                  <a:srgbClr val="FFFFFF"/>
                </a:solidFill>
                <a:latin typeface="Muli Black"/>
                <a:ea typeface="Muli Black"/>
                <a:cs typeface="Muli Black"/>
                <a:sym typeface="Muli Black"/>
              </a:rPr>
              <a:t>Interazioni adeguate</a:t>
            </a:r>
          </a:p>
        </p:txBody>
      </p:sp>
      <p:sp>
        <p:nvSpPr>
          <p:cNvPr name="TextBox 11" id="11"/>
          <p:cNvSpPr txBox="true"/>
          <p:nvPr/>
        </p:nvSpPr>
        <p:spPr>
          <a:xfrm rot="0">
            <a:off x="11325009" y="7229475"/>
            <a:ext cx="6477466" cy="420604"/>
          </a:xfrm>
          <a:prstGeom prst="rect">
            <a:avLst/>
          </a:prstGeom>
        </p:spPr>
        <p:txBody>
          <a:bodyPr anchor="t" rtlCol="false" tIns="0" lIns="0" bIns="0" rIns="0">
            <a:spAutoFit/>
          </a:bodyPr>
          <a:lstStyle/>
          <a:p>
            <a:pPr algn="ctr">
              <a:lnSpc>
                <a:spcPts val="3300"/>
              </a:lnSpc>
            </a:pPr>
            <a:r>
              <a:rPr lang="en-US" sz="3000" b="true">
                <a:solidFill>
                  <a:srgbClr val="FFFFFF"/>
                </a:solidFill>
                <a:latin typeface="Muli Black"/>
                <a:ea typeface="Muli Black"/>
                <a:cs typeface="Muli Black"/>
                <a:sym typeface="Muli Black"/>
              </a:rPr>
              <a:t>Empatia online</a:t>
            </a:r>
          </a:p>
        </p:txBody>
      </p:sp>
      <p:sp>
        <p:nvSpPr>
          <p:cNvPr name="TextBox 12" id="12"/>
          <p:cNvSpPr txBox="true"/>
          <p:nvPr/>
        </p:nvSpPr>
        <p:spPr>
          <a:xfrm rot="0">
            <a:off x="9768082" y="8837696"/>
            <a:ext cx="6477466" cy="420604"/>
          </a:xfrm>
          <a:prstGeom prst="rect">
            <a:avLst/>
          </a:prstGeom>
        </p:spPr>
        <p:txBody>
          <a:bodyPr anchor="t" rtlCol="false" tIns="0" lIns="0" bIns="0" rIns="0">
            <a:spAutoFit/>
          </a:bodyPr>
          <a:lstStyle/>
          <a:p>
            <a:pPr algn="ctr">
              <a:lnSpc>
                <a:spcPts val="3300"/>
              </a:lnSpc>
            </a:pPr>
            <a:r>
              <a:rPr lang="en-US" sz="3000" b="true">
                <a:solidFill>
                  <a:srgbClr val="FFFFFF"/>
                </a:solidFill>
                <a:latin typeface="Muli Black"/>
                <a:ea typeface="Muli Black"/>
                <a:cs typeface="Muli Black"/>
                <a:sym typeface="Muli Black"/>
              </a:rPr>
              <a:t>Conoscenza dei rischi</a:t>
            </a:r>
          </a:p>
        </p:txBody>
      </p:sp>
      <p:sp>
        <p:nvSpPr>
          <p:cNvPr name="TextBox 13" id="13"/>
          <p:cNvSpPr txBox="true"/>
          <p:nvPr/>
        </p:nvSpPr>
        <p:spPr>
          <a:xfrm rot="0">
            <a:off x="12051180" y="2299567"/>
            <a:ext cx="6477466" cy="420604"/>
          </a:xfrm>
          <a:prstGeom prst="rect">
            <a:avLst/>
          </a:prstGeom>
        </p:spPr>
        <p:txBody>
          <a:bodyPr anchor="t" rtlCol="false" tIns="0" lIns="0" bIns="0" rIns="0">
            <a:spAutoFit/>
          </a:bodyPr>
          <a:lstStyle/>
          <a:p>
            <a:pPr algn="ctr">
              <a:lnSpc>
                <a:spcPts val="3300"/>
              </a:lnSpc>
            </a:pPr>
            <a:r>
              <a:rPr lang="en-US" sz="3000" b="true">
                <a:solidFill>
                  <a:srgbClr val="FFFFFF"/>
                </a:solidFill>
                <a:latin typeface="Muli Black"/>
                <a:ea typeface="Muli Black"/>
                <a:cs typeface="Muli Black"/>
                <a:sym typeface="Muli Black"/>
              </a:rPr>
              <a:t>Autoregolazione</a:t>
            </a:r>
          </a:p>
        </p:txBody>
      </p:sp>
      <p:sp>
        <p:nvSpPr>
          <p:cNvPr name="TextBox 14" id="14"/>
          <p:cNvSpPr txBox="true"/>
          <p:nvPr/>
        </p:nvSpPr>
        <p:spPr>
          <a:xfrm rot="0">
            <a:off x="1872586" y="8837696"/>
            <a:ext cx="6477466" cy="420604"/>
          </a:xfrm>
          <a:prstGeom prst="rect">
            <a:avLst/>
          </a:prstGeom>
        </p:spPr>
        <p:txBody>
          <a:bodyPr anchor="t" rtlCol="false" tIns="0" lIns="0" bIns="0" rIns="0">
            <a:spAutoFit/>
          </a:bodyPr>
          <a:lstStyle/>
          <a:p>
            <a:pPr algn="ctr">
              <a:lnSpc>
                <a:spcPts val="3300"/>
              </a:lnSpc>
            </a:pPr>
            <a:r>
              <a:rPr lang="en-US" sz="3000" b="true">
                <a:solidFill>
                  <a:srgbClr val="4F88CB"/>
                </a:solidFill>
                <a:latin typeface="Muli Black"/>
                <a:ea typeface="Muli Black"/>
                <a:cs typeface="Muli Black"/>
                <a:sym typeface="Muli Black"/>
              </a:rPr>
              <a:t>Accessibilità</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Freeform 2" id="2"/>
          <p:cNvSpPr/>
          <p:nvPr/>
        </p:nvSpPr>
        <p:spPr>
          <a:xfrm flipH="false" flipV="false" rot="0">
            <a:off x="11880705" y="0"/>
            <a:ext cx="6407295" cy="10287000"/>
          </a:xfrm>
          <a:custGeom>
            <a:avLst/>
            <a:gdLst/>
            <a:ahLst/>
            <a:cxnLst/>
            <a:rect r="r" b="b" t="t" l="l"/>
            <a:pathLst>
              <a:path h="10287000" w="6407295">
                <a:moveTo>
                  <a:pt x="0" y="0"/>
                </a:moveTo>
                <a:lnTo>
                  <a:pt x="6407295" y="0"/>
                </a:lnTo>
                <a:lnTo>
                  <a:pt x="6407295" y="10287000"/>
                </a:lnTo>
                <a:lnTo>
                  <a:pt x="0" y="10287000"/>
                </a:lnTo>
                <a:lnTo>
                  <a:pt x="0" y="0"/>
                </a:lnTo>
                <a:close/>
              </a:path>
            </a:pathLst>
          </a:custGeom>
          <a:blipFill>
            <a:blip r:embed="rId2"/>
            <a:stretch>
              <a:fillRect l="-12500" t="0" r="-14335" b="0"/>
            </a:stretch>
          </a:blipFill>
        </p:spPr>
      </p:sp>
      <p:sp>
        <p:nvSpPr>
          <p:cNvPr name="TextBox 3" id="3"/>
          <p:cNvSpPr txBox="true"/>
          <p:nvPr/>
        </p:nvSpPr>
        <p:spPr>
          <a:xfrm rot="0">
            <a:off x="268414" y="263171"/>
            <a:ext cx="10792267" cy="2441574"/>
          </a:xfrm>
          <a:prstGeom prst="rect">
            <a:avLst/>
          </a:prstGeom>
        </p:spPr>
        <p:txBody>
          <a:bodyPr anchor="t" rtlCol="false" tIns="0" lIns="0" bIns="0" rIns="0">
            <a:spAutoFit/>
          </a:bodyPr>
          <a:lstStyle/>
          <a:p>
            <a:pPr algn="ctr">
              <a:lnSpc>
                <a:spcPts val="9800"/>
              </a:lnSpc>
            </a:pPr>
            <a:r>
              <a:rPr lang="en-US" sz="7000">
                <a:solidFill>
                  <a:srgbClr val="FFFFFF"/>
                </a:solidFill>
                <a:latin typeface="Open Sans Extra Bold"/>
                <a:ea typeface="Open Sans Extra Bold"/>
                <a:cs typeface="Open Sans Extra Bold"/>
                <a:sym typeface="Open Sans Extra Bold"/>
              </a:rPr>
              <a:t>I NUOVI TERMINI E IL GAP GENERAZIONALE</a:t>
            </a:r>
          </a:p>
        </p:txBody>
      </p:sp>
      <p:sp>
        <p:nvSpPr>
          <p:cNvPr name="AutoShape 4" id="4"/>
          <p:cNvSpPr/>
          <p:nvPr/>
        </p:nvSpPr>
        <p:spPr>
          <a:xfrm rot="0">
            <a:off x="-4915867" y="2704744"/>
            <a:ext cx="16796572" cy="0"/>
          </a:xfrm>
          <a:prstGeom prst="line">
            <a:avLst/>
          </a:prstGeom>
          <a:ln cap="rnd" w="47625">
            <a:solidFill>
              <a:srgbClr val="1A5BBC"/>
            </a:solidFill>
            <a:prstDash val="solid"/>
            <a:headEnd type="none" len="sm" w="sm"/>
            <a:tailEnd type="none" len="sm" w="sm"/>
          </a:ln>
        </p:spPr>
      </p:sp>
      <p:sp>
        <p:nvSpPr>
          <p:cNvPr name="TextBox 5" id="5"/>
          <p:cNvSpPr txBox="true"/>
          <p:nvPr/>
        </p:nvSpPr>
        <p:spPr>
          <a:xfrm rot="0">
            <a:off x="776893" y="3283932"/>
            <a:ext cx="9775308" cy="2386631"/>
          </a:xfrm>
          <a:prstGeom prst="rect">
            <a:avLst/>
          </a:prstGeom>
        </p:spPr>
        <p:txBody>
          <a:bodyPr anchor="t" rtlCol="false" tIns="0" lIns="0" bIns="0" rIns="0">
            <a:spAutoFit/>
          </a:bodyPr>
          <a:lstStyle/>
          <a:p>
            <a:pPr algn="ctr">
              <a:lnSpc>
                <a:spcPts val="4759"/>
              </a:lnSpc>
            </a:pPr>
            <a:r>
              <a:rPr lang="en-US" sz="3399">
                <a:solidFill>
                  <a:srgbClr val="FFFFFF"/>
                </a:solidFill>
                <a:latin typeface="Open Sans Light"/>
                <a:ea typeface="Open Sans Light"/>
                <a:cs typeface="Open Sans Light"/>
                <a:sym typeface="Open Sans Light"/>
              </a:rPr>
              <a:t>Con l'avvento delle </a:t>
            </a:r>
            <a:r>
              <a:rPr lang="en-US" sz="3399">
                <a:solidFill>
                  <a:srgbClr val="B6DCFE"/>
                </a:solidFill>
                <a:latin typeface="Open Sans Light"/>
                <a:ea typeface="Open Sans Light"/>
                <a:cs typeface="Open Sans Light"/>
                <a:sym typeface="Open Sans Light"/>
              </a:rPr>
              <a:t>nuove tecnologie</a:t>
            </a:r>
            <a:r>
              <a:rPr lang="en-US" sz="3399">
                <a:solidFill>
                  <a:srgbClr val="FFFFFF"/>
                </a:solidFill>
                <a:latin typeface="Open Sans Light"/>
                <a:ea typeface="Open Sans Light"/>
                <a:cs typeface="Open Sans Light"/>
                <a:sym typeface="Open Sans Light"/>
              </a:rPr>
              <a:t> abbiamo visto la nascita di nuovi termini e una maggior implementazione della lingua inglese nel nostro quotidiano.</a:t>
            </a:r>
          </a:p>
        </p:txBody>
      </p:sp>
      <p:sp>
        <p:nvSpPr>
          <p:cNvPr name="TextBox 6" id="6"/>
          <p:cNvSpPr txBox="true"/>
          <p:nvPr/>
        </p:nvSpPr>
        <p:spPr>
          <a:xfrm rot="0">
            <a:off x="896049" y="6277610"/>
            <a:ext cx="11329095" cy="2980690"/>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FFFFFF"/>
                </a:solidFill>
                <a:latin typeface="Open Sans Light"/>
                <a:ea typeface="Open Sans Light"/>
                <a:cs typeface="Open Sans Light"/>
                <a:sym typeface="Open Sans Light"/>
              </a:rPr>
              <a:t>Cringe</a:t>
            </a:r>
          </a:p>
          <a:p>
            <a:pPr algn="l" marL="734059" indent="-367030" lvl="1">
              <a:lnSpc>
                <a:spcPts val="4759"/>
              </a:lnSpc>
              <a:buFont typeface="Arial"/>
              <a:buChar char="•"/>
            </a:pPr>
            <a:r>
              <a:rPr lang="en-US" sz="3399">
                <a:solidFill>
                  <a:srgbClr val="FFFFFF"/>
                </a:solidFill>
                <a:latin typeface="Open Sans Light"/>
                <a:ea typeface="Open Sans Light"/>
                <a:cs typeface="Open Sans Light"/>
                <a:sym typeface="Open Sans Light"/>
              </a:rPr>
              <a:t>Smartworking </a:t>
            </a:r>
          </a:p>
          <a:p>
            <a:pPr algn="l" marL="734059" indent="-367030" lvl="1">
              <a:lnSpc>
                <a:spcPts val="4759"/>
              </a:lnSpc>
              <a:buFont typeface="Arial"/>
              <a:buChar char="•"/>
            </a:pPr>
            <a:r>
              <a:rPr lang="en-US" sz="3399">
                <a:solidFill>
                  <a:srgbClr val="FFFFFF"/>
                </a:solidFill>
                <a:latin typeface="Open Sans Light"/>
                <a:ea typeface="Open Sans Light"/>
                <a:cs typeface="Open Sans Light"/>
                <a:sym typeface="Open Sans Light"/>
              </a:rPr>
              <a:t>Pullare</a:t>
            </a:r>
          </a:p>
          <a:p>
            <a:pPr algn="l" marL="734059" indent="-367030" lvl="1">
              <a:lnSpc>
                <a:spcPts val="4759"/>
              </a:lnSpc>
              <a:buFont typeface="Arial"/>
              <a:buChar char="•"/>
            </a:pPr>
            <a:r>
              <a:rPr lang="en-US" sz="3399">
                <a:solidFill>
                  <a:srgbClr val="FFFFFF"/>
                </a:solidFill>
                <a:latin typeface="Open Sans Light"/>
                <a:ea typeface="Open Sans Light"/>
                <a:cs typeface="Open Sans Light"/>
                <a:sym typeface="Open Sans Light"/>
              </a:rPr>
              <a:t>spacchettare </a:t>
            </a:r>
          </a:p>
          <a:p>
            <a:pPr algn="l" marL="734059" indent="-367030" lvl="1">
              <a:lnSpc>
                <a:spcPts val="4759"/>
              </a:lnSpc>
              <a:buFont typeface="Arial"/>
              <a:buChar char="•"/>
            </a:pPr>
            <a:r>
              <a:rPr lang="en-US" sz="3399">
                <a:solidFill>
                  <a:srgbClr val="FFFFFF"/>
                </a:solidFill>
                <a:latin typeface="Open Sans Light"/>
                <a:ea typeface="Open Sans Light"/>
                <a:cs typeface="Open Sans Light"/>
                <a:sym typeface="Open Sans Light"/>
              </a:rPr>
              <a:t>ecc.</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Freeform 2" id="2"/>
          <p:cNvSpPr/>
          <p:nvPr/>
        </p:nvSpPr>
        <p:spPr>
          <a:xfrm flipH="false" flipV="false" rot="0">
            <a:off x="11880705" y="0"/>
            <a:ext cx="6407295" cy="10287000"/>
          </a:xfrm>
          <a:custGeom>
            <a:avLst/>
            <a:gdLst/>
            <a:ahLst/>
            <a:cxnLst/>
            <a:rect r="r" b="b" t="t" l="l"/>
            <a:pathLst>
              <a:path h="10287000" w="6407295">
                <a:moveTo>
                  <a:pt x="0" y="0"/>
                </a:moveTo>
                <a:lnTo>
                  <a:pt x="6407295" y="0"/>
                </a:lnTo>
                <a:lnTo>
                  <a:pt x="6407295" y="10287000"/>
                </a:lnTo>
                <a:lnTo>
                  <a:pt x="0" y="10287000"/>
                </a:lnTo>
                <a:lnTo>
                  <a:pt x="0" y="0"/>
                </a:lnTo>
                <a:close/>
              </a:path>
            </a:pathLst>
          </a:custGeom>
          <a:blipFill>
            <a:blip r:embed="rId2"/>
            <a:stretch>
              <a:fillRect l="-75308" t="0" r="-75308" b="0"/>
            </a:stretch>
          </a:blipFill>
        </p:spPr>
      </p:sp>
      <p:sp>
        <p:nvSpPr>
          <p:cNvPr name="TextBox 3" id="3"/>
          <p:cNvSpPr txBox="true"/>
          <p:nvPr/>
        </p:nvSpPr>
        <p:spPr>
          <a:xfrm rot="0">
            <a:off x="0" y="263171"/>
            <a:ext cx="10792267" cy="2451600"/>
          </a:xfrm>
          <a:prstGeom prst="rect">
            <a:avLst/>
          </a:prstGeom>
        </p:spPr>
        <p:txBody>
          <a:bodyPr anchor="t" rtlCol="false" tIns="0" lIns="0" bIns="0" rIns="0">
            <a:spAutoFit/>
          </a:bodyPr>
          <a:lstStyle/>
          <a:p>
            <a:pPr algn="ctr">
              <a:lnSpc>
                <a:spcPts val="9800"/>
              </a:lnSpc>
            </a:pPr>
            <a:r>
              <a:rPr lang="en-US" sz="7000">
                <a:solidFill>
                  <a:srgbClr val="FFFFFF"/>
                </a:solidFill>
                <a:latin typeface="Open Sans Extra Bold"/>
                <a:ea typeface="Open Sans Extra Bold"/>
                <a:cs typeface="Open Sans Extra Bold"/>
                <a:sym typeface="Open Sans Extra Bold"/>
              </a:rPr>
              <a:t>I NUOVI TERMINI E IL GAP GENERAZIONALE</a:t>
            </a:r>
          </a:p>
        </p:txBody>
      </p:sp>
      <p:sp>
        <p:nvSpPr>
          <p:cNvPr name="AutoShape 4" id="4"/>
          <p:cNvSpPr/>
          <p:nvPr/>
        </p:nvSpPr>
        <p:spPr>
          <a:xfrm rot="0">
            <a:off x="-4915867" y="2704744"/>
            <a:ext cx="16796572" cy="0"/>
          </a:xfrm>
          <a:prstGeom prst="line">
            <a:avLst/>
          </a:prstGeom>
          <a:ln cap="rnd" w="47625">
            <a:solidFill>
              <a:srgbClr val="1A5BBC"/>
            </a:solidFill>
            <a:prstDash val="solid"/>
            <a:headEnd type="none" len="sm" w="sm"/>
            <a:tailEnd type="none" len="sm" w="sm"/>
          </a:ln>
        </p:spPr>
      </p:sp>
      <p:sp>
        <p:nvSpPr>
          <p:cNvPr name="TextBox 5" id="5"/>
          <p:cNvSpPr txBox="true"/>
          <p:nvPr/>
        </p:nvSpPr>
        <p:spPr>
          <a:xfrm rot="0">
            <a:off x="688869" y="3314548"/>
            <a:ext cx="9538036" cy="2386631"/>
          </a:xfrm>
          <a:prstGeom prst="rect">
            <a:avLst/>
          </a:prstGeom>
        </p:spPr>
        <p:txBody>
          <a:bodyPr anchor="t" rtlCol="false" tIns="0" lIns="0" bIns="0" rIns="0">
            <a:spAutoFit/>
          </a:bodyPr>
          <a:lstStyle/>
          <a:p>
            <a:pPr algn="ctr">
              <a:lnSpc>
                <a:spcPts val="4759"/>
              </a:lnSpc>
            </a:pPr>
            <a:r>
              <a:rPr lang="en-US" sz="3399">
                <a:solidFill>
                  <a:srgbClr val="FFFFFF"/>
                </a:solidFill>
                <a:latin typeface="Open Sans Light"/>
                <a:ea typeface="Open Sans Light"/>
                <a:cs typeface="Open Sans Light"/>
                <a:sym typeface="Open Sans Light"/>
              </a:rPr>
              <a:t>Si è dovuto, inoltre, far fronte al gap generazionale. Gli utenti più adulti hanno mostrato un modo di vivere il web diverso dai più giovani</a:t>
            </a:r>
          </a:p>
        </p:txBody>
      </p:sp>
      <p:sp>
        <p:nvSpPr>
          <p:cNvPr name="TextBox 6" id="6"/>
          <p:cNvSpPr txBox="true"/>
          <p:nvPr/>
        </p:nvSpPr>
        <p:spPr>
          <a:xfrm rot="0">
            <a:off x="688869" y="5916657"/>
            <a:ext cx="9737043" cy="4191368"/>
          </a:xfrm>
          <a:prstGeom prst="rect">
            <a:avLst/>
          </a:prstGeom>
        </p:spPr>
        <p:txBody>
          <a:bodyPr anchor="t" rtlCol="false" tIns="0" lIns="0" bIns="0" rIns="0">
            <a:spAutoFit/>
          </a:bodyPr>
          <a:lstStyle/>
          <a:p>
            <a:pPr algn="ctr">
              <a:lnSpc>
                <a:spcPts val="4759"/>
              </a:lnSpc>
            </a:pPr>
            <a:r>
              <a:rPr lang="en-US" sz="3399">
                <a:solidFill>
                  <a:srgbClr val="FFFFFF"/>
                </a:solidFill>
                <a:latin typeface="Open Sans Light"/>
                <a:ea typeface="Open Sans Light"/>
                <a:cs typeface="Open Sans Light"/>
                <a:sym typeface="Open Sans Light"/>
              </a:rPr>
              <a:t>Viene usato, molto spesso in malo modo il termine "</a:t>
            </a:r>
            <a:r>
              <a:rPr lang="en-US" sz="3399">
                <a:solidFill>
                  <a:srgbClr val="98CCFD"/>
                </a:solidFill>
                <a:latin typeface="Open Sans Light"/>
                <a:ea typeface="Open Sans Light"/>
                <a:cs typeface="Open Sans Light"/>
                <a:sym typeface="Open Sans Light"/>
              </a:rPr>
              <a:t>Boomer</a:t>
            </a:r>
            <a:r>
              <a:rPr lang="en-US" sz="3399">
                <a:solidFill>
                  <a:srgbClr val="FFFFFF"/>
                </a:solidFill>
                <a:latin typeface="Open Sans Light"/>
                <a:ea typeface="Open Sans Light"/>
                <a:cs typeface="Open Sans Light"/>
                <a:sym typeface="Open Sans Light"/>
              </a:rPr>
              <a:t>" per indicare i più grandi, con accezione negativa.</a:t>
            </a:r>
          </a:p>
          <a:p>
            <a:pPr algn="ctr">
              <a:lnSpc>
                <a:spcPts val="4759"/>
              </a:lnSpc>
            </a:pPr>
            <a:r>
              <a:rPr lang="en-US" sz="3399">
                <a:solidFill>
                  <a:srgbClr val="FFFFFF"/>
                </a:solidFill>
                <a:latin typeface="Open Sans Light"/>
                <a:ea typeface="Open Sans Light"/>
                <a:cs typeface="Open Sans Light"/>
                <a:sym typeface="Open Sans Light"/>
              </a:rPr>
              <a:t>Il termine ha, tuttavia, origine dal boom economico, raggruppando la generazione di quel periodo. </a:t>
            </a:r>
          </a:p>
          <a:p>
            <a:pPr algn="ctr">
              <a:lnSpc>
                <a:spcPts val="4759"/>
              </a:lnSpc>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16572909" y="8991875"/>
            <a:ext cx="686391" cy="266425"/>
            <a:chOff x="0" y="0"/>
            <a:chExt cx="1105903" cy="429260"/>
          </a:xfrm>
        </p:grpSpPr>
        <p:sp>
          <p:nvSpPr>
            <p:cNvPr name="Freeform 3" id="3"/>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FFFFFF"/>
            </a:solidFill>
          </p:spPr>
        </p:sp>
      </p:grpSp>
      <p:grpSp>
        <p:nvGrpSpPr>
          <p:cNvPr name="Group 4" id="4"/>
          <p:cNvGrpSpPr/>
          <p:nvPr/>
        </p:nvGrpSpPr>
        <p:grpSpPr>
          <a:xfrm rot="0">
            <a:off x="0" y="1314450"/>
            <a:ext cx="5270307" cy="1607879"/>
            <a:chOff x="0" y="0"/>
            <a:chExt cx="7027075" cy="2143838"/>
          </a:xfrm>
        </p:grpSpPr>
        <p:sp>
          <p:nvSpPr>
            <p:cNvPr name="AutoShape 5" id="5"/>
            <p:cNvSpPr/>
            <p:nvPr/>
          </p:nvSpPr>
          <p:spPr>
            <a:xfrm rot="0">
              <a:off x="0" y="0"/>
              <a:ext cx="7027075" cy="2143838"/>
            </a:xfrm>
            <a:prstGeom prst="rect">
              <a:avLst/>
            </a:prstGeom>
            <a:solidFill>
              <a:srgbClr val="1A5BBC"/>
            </a:solidFill>
          </p:spPr>
        </p:sp>
        <p:sp>
          <p:nvSpPr>
            <p:cNvPr name="TextBox 6" id="6"/>
            <p:cNvSpPr txBox="true"/>
            <p:nvPr/>
          </p:nvSpPr>
          <p:spPr>
            <a:xfrm rot="0">
              <a:off x="1750497" y="304260"/>
              <a:ext cx="4812527" cy="1573419"/>
            </a:xfrm>
            <a:prstGeom prst="rect">
              <a:avLst/>
            </a:prstGeom>
          </p:spPr>
          <p:txBody>
            <a:bodyPr anchor="t" rtlCol="false" tIns="0" lIns="0" bIns="0" rIns="0">
              <a:spAutoFit/>
            </a:bodyPr>
            <a:lstStyle/>
            <a:p>
              <a:pPr algn="l">
                <a:lnSpc>
                  <a:spcPts val="3079"/>
                </a:lnSpc>
              </a:pPr>
              <a:r>
                <a:rPr lang="en-US" sz="2799">
                  <a:solidFill>
                    <a:srgbClr val="1B1A1A"/>
                  </a:solidFill>
                  <a:latin typeface="Muli Bold"/>
                  <a:ea typeface="Muli Bold"/>
                  <a:cs typeface="Muli Bold"/>
                  <a:sym typeface="Muli Bold"/>
                </a:rPr>
                <a:t>Approfondimento: l'impatto tecnologico sulla lettura</a:t>
              </a:r>
            </a:p>
          </p:txBody>
        </p:sp>
      </p:grpSp>
      <p:sp>
        <p:nvSpPr>
          <p:cNvPr name="Freeform 7" id="7"/>
          <p:cNvSpPr/>
          <p:nvPr/>
        </p:nvSpPr>
        <p:spPr>
          <a:xfrm flipH="false" flipV="false" rot="0">
            <a:off x="10291623" y="0"/>
            <a:ext cx="12340544" cy="10619416"/>
          </a:xfrm>
          <a:custGeom>
            <a:avLst/>
            <a:gdLst/>
            <a:ahLst/>
            <a:cxnLst/>
            <a:rect r="r" b="b" t="t" l="l"/>
            <a:pathLst>
              <a:path h="10619416" w="12340544">
                <a:moveTo>
                  <a:pt x="0" y="0"/>
                </a:moveTo>
                <a:lnTo>
                  <a:pt x="12340543" y="0"/>
                </a:lnTo>
                <a:lnTo>
                  <a:pt x="12340543" y="10619416"/>
                </a:lnTo>
                <a:lnTo>
                  <a:pt x="0" y="10619416"/>
                </a:lnTo>
                <a:lnTo>
                  <a:pt x="0" y="0"/>
                </a:lnTo>
                <a:close/>
              </a:path>
            </a:pathLst>
          </a:custGeom>
          <a:blipFill>
            <a:blip r:embed="rId2"/>
            <a:stretch>
              <a:fillRect l="-21299" t="0" r="-2443" b="0"/>
            </a:stretch>
          </a:blipFill>
        </p:spPr>
      </p:sp>
      <p:sp>
        <p:nvSpPr>
          <p:cNvPr name="TextBox 8" id="8"/>
          <p:cNvSpPr txBox="true"/>
          <p:nvPr/>
        </p:nvSpPr>
        <p:spPr>
          <a:xfrm rot="0">
            <a:off x="1312873" y="4005252"/>
            <a:ext cx="6195008" cy="4278429"/>
          </a:xfrm>
          <a:prstGeom prst="rect">
            <a:avLst/>
          </a:prstGeom>
        </p:spPr>
        <p:txBody>
          <a:bodyPr anchor="t" rtlCol="false" tIns="0" lIns="0" bIns="0" rIns="0">
            <a:spAutoFit/>
          </a:bodyPr>
          <a:lstStyle/>
          <a:p>
            <a:pPr algn="l">
              <a:lnSpc>
                <a:spcPts val="3150"/>
              </a:lnSpc>
            </a:pPr>
            <a:r>
              <a:rPr lang="en-US" sz="2100">
                <a:solidFill>
                  <a:srgbClr val="FFFFFF"/>
                </a:solidFill>
                <a:latin typeface="Muli Regular"/>
                <a:ea typeface="Muli Regular"/>
                <a:cs typeface="Muli Regular"/>
                <a:sym typeface="Muli Regular"/>
              </a:rPr>
              <a:t>Un recente studio, realizzato con eye tracker, ha mostrato come le persone appartenenti alle generazioni analogiche leggono in maniera lineare, mentre quelle della generazione digitale leggono per parole chiave.</a:t>
            </a:r>
          </a:p>
          <a:p>
            <a:pPr algn="l">
              <a:lnSpc>
                <a:spcPts val="3150"/>
              </a:lnSpc>
            </a:pPr>
          </a:p>
          <a:p>
            <a:pPr algn="l">
              <a:lnSpc>
                <a:spcPts val="3149"/>
              </a:lnSpc>
            </a:pPr>
            <a:r>
              <a:rPr lang="en-US" sz="2099">
                <a:solidFill>
                  <a:srgbClr val="FFFFFF"/>
                </a:solidFill>
                <a:latin typeface="Muli Regular"/>
                <a:ea typeface="Muli Regular"/>
                <a:cs typeface="Muli Regular"/>
                <a:sym typeface="Muli Regular"/>
              </a:rPr>
              <a:t>È possibile dunque desumere che la tecnologia ha modificato il modo di leggere degli esseri umani.</a:t>
            </a:r>
          </a:p>
          <a:p>
            <a:pPr algn="l">
              <a:lnSpc>
                <a:spcPts val="3149"/>
              </a:lnSpc>
            </a:pPr>
          </a:p>
          <a:p>
            <a:pPr algn="l">
              <a:lnSpc>
                <a:spcPts val="3149"/>
              </a:lnSpc>
            </a:pPr>
            <a:r>
              <a:rPr lang="en-US" sz="2099">
                <a:solidFill>
                  <a:srgbClr val="FFFFFF"/>
                </a:solidFill>
                <a:latin typeface="Muli Regular"/>
                <a:ea typeface="Muli Regular"/>
                <a:cs typeface="Muli Regular"/>
                <a:sym typeface="Muli Regular"/>
              </a:rPr>
              <a:t>Questo impatto si nota anche nelle interazioni sociali, nelle relazioni intime e in altri ambiti.</a:t>
            </a:r>
          </a:p>
        </p:txBody>
      </p:sp>
      <p:sp>
        <p:nvSpPr>
          <p:cNvPr name="Freeform 9" id="9"/>
          <p:cNvSpPr/>
          <p:nvPr/>
        </p:nvSpPr>
        <p:spPr>
          <a:xfrm flipH="false" flipV="false" rot="0">
            <a:off x="7753179" y="7622170"/>
            <a:ext cx="2282038" cy="1973963"/>
          </a:xfrm>
          <a:custGeom>
            <a:avLst/>
            <a:gdLst/>
            <a:ahLst/>
            <a:cxnLst/>
            <a:rect r="r" b="b" t="t" l="l"/>
            <a:pathLst>
              <a:path h="1973963" w="2282038">
                <a:moveTo>
                  <a:pt x="0" y="0"/>
                </a:moveTo>
                <a:lnTo>
                  <a:pt x="2282038" y="0"/>
                </a:lnTo>
                <a:lnTo>
                  <a:pt x="2282038" y="1973963"/>
                </a:lnTo>
                <a:lnTo>
                  <a:pt x="0" y="197396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1241184" y="730567"/>
            <a:ext cx="18689599" cy="1599392"/>
            <a:chOff x="0" y="0"/>
            <a:chExt cx="6678228" cy="571500"/>
          </a:xfrm>
        </p:grpSpPr>
        <p:sp>
          <p:nvSpPr>
            <p:cNvPr name="Freeform 3" id="3"/>
            <p:cNvSpPr/>
            <p:nvPr/>
          </p:nvSpPr>
          <p:spPr>
            <a:xfrm flipH="false" flipV="false" rot="0">
              <a:off x="0" y="255270"/>
              <a:ext cx="6678228" cy="69850"/>
            </a:xfrm>
            <a:custGeom>
              <a:avLst/>
              <a:gdLst/>
              <a:ahLst/>
              <a:cxnLst/>
              <a:rect r="r" b="b" t="t" l="l"/>
              <a:pathLst>
                <a:path h="69850" w="6678228">
                  <a:moveTo>
                    <a:pt x="6387398" y="0"/>
                  </a:moveTo>
                  <a:lnTo>
                    <a:pt x="0" y="0"/>
                  </a:lnTo>
                  <a:lnTo>
                    <a:pt x="0" y="69850"/>
                  </a:lnTo>
                  <a:lnTo>
                    <a:pt x="6678228" y="69850"/>
                  </a:lnTo>
                  <a:lnTo>
                    <a:pt x="6678228" y="0"/>
                  </a:lnTo>
                  <a:close/>
                </a:path>
              </a:pathLst>
            </a:custGeom>
            <a:solidFill>
              <a:srgbClr val="1A5BBC"/>
            </a:solidFill>
          </p:spPr>
        </p:sp>
      </p:grpSp>
      <p:sp>
        <p:nvSpPr>
          <p:cNvPr name="TextBox 4" id="4"/>
          <p:cNvSpPr txBox="true"/>
          <p:nvPr/>
        </p:nvSpPr>
        <p:spPr>
          <a:xfrm rot="0">
            <a:off x="1241184" y="3471219"/>
            <a:ext cx="5864892" cy="1352994"/>
          </a:xfrm>
          <a:prstGeom prst="rect">
            <a:avLst/>
          </a:prstGeom>
        </p:spPr>
        <p:txBody>
          <a:bodyPr anchor="t" rtlCol="false" tIns="0" lIns="0" bIns="0" rIns="0">
            <a:spAutoFit/>
          </a:bodyPr>
          <a:lstStyle/>
          <a:p>
            <a:pPr algn="l">
              <a:lnSpc>
                <a:spcPts val="5361"/>
              </a:lnSpc>
            </a:pPr>
            <a:r>
              <a:rPr lang="en-US" sz="4124" spc="206" b="true">
                <a:solidFill>
                  <a:srgbClr val="FFFFFF"/>
                </a:solidFill>
                <a:latin typeface="Raleway Bold"/>
                <a:ea typeface="Raleway Bold"/>
                <a:cs typeface="Raleway Bold"/>
                <a:sym typeface="Raleway Bold"/>
              </a:rPr>
              <a:t>Webcam e microfono spenti</a:t>
            </a:r>
          </a:p>
        </p:txBody>
      </p:sp>
      <p:sp>
        <p:nvSpPr>
          <p:cNvPr name="TextBox 5" id="5"/>
          <p:cNvSpPr txBox="true"/>
          <p:nvPr/>
        </p:nvSpPr>
        <p:spPr>
          <a:xfrm rot="0">
            <a:off x="1241184" y="7401490"/>
            <a:ext cx="5864892" cy="674121"/>
          </a:xfrm>
          <a:prstGeom prst="rect">
            <a:avLst/>
          </a:prstGeom>
        </p:spPr>
        <p:txBody>
          <a:bodyPr anchor="t" rtlCol="false" tIns="0" lIns="0" bIns="0" rIns="0">
            <a:spAutoFit/>
          </a:bodyPr>
          <a:lstStyle/>
          <a:p>
            <a:pPr algn="l">
              <a:lnSpc>
                <a:spcPts val="5361"/>
              </a:lnSpc>
            </a:pPr>
            <a:r>
              <a:rPr lang="en-US" sz="4124" spc="206" b="true">
                <a:solidFill>
                  <a:srgbClr val="FFFFFF"/>
                </a:solidFill>
                <a:latin typeface="Raleway Bold"/>
                <a:ea typeface="Raleway Bold"/>
                <a:cs typeface="Raleway Bold"/>
                <a:sym typeface="Raleway Bold"/>
              </a:rPr>
              <a:t>Domande</a:t>
            </a:r>
          </a:p>
        </p:txBody>
      </p:sp>
      <p:sp>
        <p:nvSpPr>
          <p:cNvPr name="TextBox 6" id="6"/>
          <p:cNvSpPr txBox="true"/>
          <p:nvPr/>
        </p:nvSpPr>
        <p:spPr>
          <a:xfrm rot="0">
            <a:off x="6822408" y="3233152"/>
            <a:ext cx="10436892" cy="1835145"/>
          </a:xfrm>
          <a:prstGeom prst="rect">
            <a:avLst/>
          </a:prstGeom>
        </p:spPr>
        <p:txBody>
          <a:bodyPr anchor="t" rtlCol="false" tIns="0" lIns="0" bIns="0" rIns="0">
            <a:spAutoFit/>
          </a:bodyPr>
          <a:lstStyle/>
          <a:p>
            <a:pPr algn="l">
              <a:lnSpc>
                <a:spcPts val="4841"/>
              </a:lnSpc>
            </a:pPr>
            <a:r>
              <a:rPr lang="en-US" sz="3724" spc="186">
                <a:solidFill>
                  <a:srgbClr val="FFFFFF"/>
                </a:solidFill>
                <a:latin typeface="Raleway"/>
                <a:ea typeface="Raleway"/>
                <a:cs typeface="Raleway"/>
                <a:sym typeface="Raleway"/>
              </a:rPr>
              <a:t>Per permettere lo svolgimento della lezione, vi invitiamo a tenere mutati i microfoni e la fotocamera spenta.</a:t>
            </a:r>
          </a:p>
        </p:txBody>
      </p:sp>
      <p:sp>
        <p:nvSpPr>
          <p:cNvPr name="TextBox 7" id="7"/>
          <p:cNvSpPr txBox="true"/>
          <p:nvPr/>
        </p:nvSpPr>
        <p:spPr>
          <a:xfrm rot="0">
            <a:off x="6822408" y="6820978"/>
            <a:ext cx="10436892" cy="1835145"/>
          </a:xfrm>
          <a:prstGeom prst="rect">
            <a:avLst/>
          </a:prstGeom>
        </p:spPr>
        <p:txBody>
          <a:bodyPr anchor="t" rtlCol="false" tIns="0" lIns="0" bIns="0" rIns="0">
            <a:spAutoFit/>
          </a:bodyPr>
          <a:lstStyle/>
          <a:p>
            <a:pPr algn="l">
              <a:lnSpc>
                <a:spcPts val="4841"/>
              </a:lnSpc>
            </a:pPr>
            <a:r>
              <a:rPr lang="en-US" sz="3724" spc="186">
                <a:solidFill>
                  <a:srgbClr val="FFFFFF"/>
                </a:solidFill>
                <a:latin typeface="Raleway"/>
                <a:ea typeface="Raleway"/>
                <a:cs typeface="Raleway"/>
                <a:sym typeface="Raleway"/>
              </a:rPr>
              <a:t>Se avete domande durante la presentazione scrivetele in chat. Verranno riprese non appena possibile.</a:t>
            </a:r>
          </a:p>
        </p:txBody>
      </p:sp>
      <p:sp>
        <p:nvSpPr>
          <p:cNvPr name="TextBox 8" id="8"/>
          <p:cNvSpPr txBox="true"/>
          <p:nvPr/>
        </p:nvSpPr>
        <p:spPr>
          <a:xfrm rot="0">
            <a:off x="1241184" y="616267"/>
            <a:ext cx="14085731" cy="776374"/>
          </a:xfrm>
          <a:prstGeom prst="rect">
            <a:avLst/>
          </a:prstGeom>
        </p:spPr>
        <p:txBody>
          <a:bodyPr anchor="t" rtlCol="false" tIns="0" lIns="0" bIns="0" rIns="0">
            <a:spAutoFit/>
          </a:bodyPr>
          <a:lstStyle/>
          <a:p>
            <a:pPr algn="l">
              <a:lnSpc>
                <a:spcPts val="6240"/>
              </a:lnSpc>
            </a:pPr>
            <a:r>
              <a:rPr lang="en-US" sz="4800" spc="240">
                <a:solidFill>
                  <a:srgbClr val="FFFFFF"/>
                </a:solidFill>
                <a:latin typeface="Raleway"/>
                <a:ea typeface="Raleway"/>
                <a:cs typeface="Raleway"/>
                <a:sym typeface="Raleway"/>
              </a:rPr>
              <a:t>PRIMA DI INIZIARE:</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7272783" cy="10287000"/>
          </a:xfrm>
          <a:custGeom>
            <a:avLst/>
            <a:gdLst/>
            <a:ahLst/>
            <a:cxnLst/>
            <a:rect r="r" b="b" t="t" l="l"/>
            <a:pathLst>
              <a:path h="10287000" w="7272783">
                <a:moveTo>
                  <a:pt x="0" y="0"/>
                </a:moveTo>
                <a:lnTo>
                  <a:pt x="7272783" y="0"/>
                </a:lnTo>
                <a:lnTo>
                  <a:pt x="7272783" y="10287000"/>
                </a:lnTo>
                <a:lnTo>
                  <a:pt x="0" y="10287000"/>
                </a:lnTo>
                <a:lnTo>
                  <a:pt x="0" y="0"/>
                </a:lnTo>
                <a:close/>
              </a:path>
            </a:pathLst>
          </a:custGeom>
          <a:blipFill>
            <a:blip r:embed="rId2"/>
            <a:stretch>
              <a:fillRect l="-84545" t="0" r="-27622" b="0"/>
            </a:stretch>
          </a:blipFill>
        </p:spPr>
      </p:sp>
      <p:grpSp>
        <p:nvGrpSpPr>
          <p:cNvPr name="Group 3" id="3"/>
          <p:cNvGrpSpPr/>
          <p:nvPr/>
        </p:nvGrpSpPr>
        <p:grpSpPr>
          <a:xfrm rot="0">
            <a:off x="8225151" y="1098513"/>
            <a:ext cx="7831127" cy="6722422"/>
            <a:chOff x="0" y="0"/>
            <a:chExt cx="10441503" cy="8963229"/>
          </a:xfrm>
        </p:grpSpPr>
        <p:sp>
          <p:nvSpPr>
            <p:cNvPr name="AutoShape 4" id="4"/>
            <p:cNvSpPr/>
            <p:nvPr/>
          </p:nvSpPr>
          <p:spPr>
            <a:xfrm rot="0">
              <a:off x="0" y="5906131"/>
              <a:ext cx="10441503" cy="12700"/>
            </a:xfrm>
            <a:prstGeom prst="rect">
              <a:avLst/>
            </a:prstGeom>
            <a:solidFill>
              <a:srgbClr val="4F88CB"/>
            </a:solidFill>
          </p:spPr>
        </p:sp>
        <p:sp>
          <p:nvSpPr>
            <p:cNvPr name="TextBox 5" id="5"/>
            <p:cNvSpPr txBox="true"/>
            <p:nvPr/>
          </p:nvSpPr>
          <p:spPr>
            <a:xfrm rot="0">
              <a:off x="0" y="76200"/>
              <a:ext cx="10441503" cy="5223933"/>
            </a:xfrm>
            <a:prstGeom prst="rect">
              <a:avLst/>
            </a:prstGeom>
          </p:spPr>
          <p:txBody>
            <a:bodyPr anchor="t" rtlCol="false" tIns="0" lIns="0" bIns="0" rIns="0">
              <a:spAutoFit/>
            </a:bodyPr>
            <a:lstStyle/>
            <a:p>
              <a:pPr algn="l">
                <a:lnSpc>
                  <a:spcPts val="7699"/>
                </a:lnSpc>
              </a:pPr>
              <a:r>
                <a:rPr lang="en-US" sz="6999" b="true">
                  <a:solidFill>
                    <a:srgbClr val="FFFFFF"/>
                  </a:solidFill>
                  <a:latin typeface="Muli Black"/>
                  <a:ea typeface="Muli Black"/>
                  <a:cs typeface="Muli Black"/>
                  <a:sym typeface="Muli Black"/>
                </a:rPr>
                <a:t>NUOVE TECNOLOGIE </a:t>
              </a:r>
              <a:r>
                <a:rPr lang="en-US" sz="6999" b="true">
                  <a:solidFill>
                    <a:srgbClr val="1A5BBC"/>
                  </a:solidFill>
                  <a:latin typeface="Muli Black"/>
                  <a:ea typeface="Muli Black"/>
                  <a:cs typeface="Muli Black"/>
                  <a:sym typeface="Muli Black"/>
                </a:rPr>
                <a:t>NUOVI</a:t>
              </a:r>
            </a:p>
            <a:p>
              <a:pPr algn="l">
                <a:lnSpc>
                  <a:spcPts val="7700"/>
                </a:lnSpc>
              </a:pPr>
              <a:r>
                <a:rPr lang="en-US" sz="7000" b="true">
                  <a:solidFill>
                    <a:srgbClr val="1A5BBC"/>
                  </a:solidFill>
                  <a:latin typeface="Muli Black"/>
                  <a:ea typeface="Muli Black"/>
                  <a:cs typeface="Muli Black"/>
                  <a:sym typeface="Muli Black"/>
                </a:rPr>
                <a:t>RISCHI</a:t>
              </a:r>
            </a:p>
          </p:txBody>
        </p:sp>
        <p:sp>
          <p:nvSpPr>
            <p:cNvPr name="TextBox 6" id="6"/>
            <p:cNvSpPr txBox="true"/>
            <p:nvPr/>
          </p:nvSpPr>
          <p:spPr>
            <a:xfrm rot="0">
              <a:off x="0" y="6458154"/>
              <a:ext cx="10441503" cy="2505075"/>
            </a:xfrm>
            <a:prstGeom prst="rect">
              <a:avLst/>
            </a:prstGeom>
          </p:spPr>
          <p:txBody>
            <a:bodyPr anchor="t" rtlCol="false" tIns="0" lIns="0" bIns="0" rIns="0">
              <a:spAutoFit/>
            </a:bodyPr>
            <a:lstStyle/>
            <a:p>
              <a:pPr algn="l">
                <a:lnSpc>
                  <a:spcPts val="3000"/>
                </a:lnSpc>
              </a:pPr>
              <a:r>
                <a:rPr lang="en-US" sz="2000">
                  <a:solidFill>
                    <a:srgbClr val="FFFFFF"/>
                  </a:solidFill>
                  <a:latin typeface="Muli Regular"/>
                  <a:ea typeface="Muli Regular"/>
                  <a:cs typeface="Muli Regular"/>
                  <a:sym typeface="Muli Regular"/>
                </a:rPr>
                <a:t>CYBERBULLSIMO</a:t>
              </a:r>
            </a:p>
            <a:p>
              <a:pPr algn="l">
                <a:lnSpc>
                  <a:spcPts val="3000"/>
                </a:lnSpc>
              </a:pPr>
              <a:r>
                <a:rPr lang="en-US" sz="2000">
                  <a:solidFill>
                    <a:srgbClr val="FFFFFF"/>
                  </a:solidFill>
                  <a:latin typeface="Muli Regular"/>
                  <a:ea typeface="Muli Regular"/>
                  <a:cs typeface="Muli Regular"/>
                  <a:sym typeface="Muli Regular"/>
                </a:rPr>
                <a:t>SEXTING</a:t>
              </a:r>
            </a:p>
            <a:p>
              <a:pPr algn="l">
                <a:lnSpc>
                  <a:spcPts val="3000"/>
                </a:lnSpc>
              </a:pPr>
              <a:r>
                <a:rPr lang="en-US" sz="2000">
                  <a:solidFill>
                    <a:srgbClr val="FFFFFF"/>
                  </a:solidFill>
                  <a:latin typeface="Muli Regular"/>
                  <a:ea typeface="Muli Regular"/>
                  <a:cs typeface="Muli Regular"/>
                  <a:sym typeface="Muli Regular"/>
                </a:rPr>
                <a:t>HIKIKOMORI</a:t>
              </a:r>
            </a:p>
            <a:p>
              <a:pPr algn="l">
                <a:lnSpc>
                  <a:spcPts val="3000"/>
                </a:lnSpc>
              </a:pPr>
              <a:r>
                <a:rPr lang="en-US" sz="2000">
                  <a:solidFill>
                    <a:srgbClr val="FFFFFF"/>
                  </a:solidFill>
                  <a:latin typeface="Muli Regular"/>
                  <a:ea typeface="Muli Regular"/>
                  <a:cs typeface="Muli Regular"/>
                  <a:sym typeface="Muli Regular"/>
                </a:rPr>
                <a:t>DIPENDENZA DA INTERNET</a:t>
              </a:r>
            </a:p>
            <a:p>
              <a:pPr algn="l">
                <a:lnSpc>
                  <a:spcPts val="3000"/>
                </a:lnSpc>
              </a:pP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9144000" cy="10287000"/>
          </a:xfrm>
          <a:custGeom>
            <a:avLst/>
            <a:gdLst/>
            <a:ahLst/>
            <a:cxnLst/>
            <a:rect r="r" b="b" t="t" l="l"/>
            <a:pathLst>
              <a:path h="10287000" w="9144000">
                <a:moveTo>
                  <a:pt x="0" y="0"/>
                </a:moveTo>
                <a:lnTo>
                  <a:pt x="9144000" y="0"/>
                </a:lnTo>
                <a:lnTo>
                  <a:pt x="9144000" y="10287000"/>
                </a:lnTo>
                <a:lnTo>
                  <a:pt x="0" y="10287000"/>
                </a:lnTo>
                <a:lnTo>
                  <a:pt x="0" y="0"/>
                </a:lnTo>
                <a:close/>
              </a:path>
            </a:pathLst>
          </a:custGeom>
          <a:blipFill>
            <a:blip r:embed="rId2"/>
            <a:stretch>
              <a:fillRect l="-34348" t="0" r="-34348" b="0"/>
            </a:stretch>
          </a:blipFill>
        </p:spPr>
      </p:sp>
      <p:grpSp>
        <p:nvGrpSpPr>
          <p:cNvPr name="Group 3" id="3"/>
          <p:cNvGrpSpPr/>
          <p:nvPr/>
        </p:nvGrpSpPr>
        <p:grpSpPr>
          <a:xfrm rot="0">
            <a:off x="16572909" y="8991875"/>
            <a:ext cx="686391" cy="266425"/>
            <a:chOff x="0" y="0"/>
            <a:chExt cx="1105903" cy="429260"/>
          </a:xfrm>
        </p:grpSpPr>
        <p:sp>
          <p:nvSpPr>
            <p:cNvPr name="Freeform 4" id="4"/>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01010"/>
            </a:solidFill>
          </p:spPr>
        </p:sp>
      </p:grpSp>
      <p:sp>
        <p:nvSpPr>
          <p:cNvPr name="AutoShape 5" id="5"/>
          <p:cNvSpPr/>
          <p:nvPr/>
        </p:nvSpPr>
        <p:spPr>
          <a:xfrm rot="610892">
            <a:off x="6218002" y="-2599300"/>
            <a:ext cx="14852568" cy="17554557"/>
          </a:xfrm>
          <a:prstGeom prst="rect">
            <a:avLst/>
          </a:prstGeom>
          <a:solidFill>
            <a:srgbClr val="101010"/>
          </a:solidFill>
        </p:spPr>
      </p:sp>
      <p:grpSp>
        <p:nvGrpSpPr>
          <p:cNvPr name="Group 6" id="6"/>
          <p:cNvGrpSpPr/>
          <p:nvPr/>
        </p:nvGrpSpPr>
        <p:grpSpPr>
          <a:xfrm rot="0">
            <a:off x="7718285" y="1390651"/>
            <a:ext cx="9979164" cy="6512627"/>
            <a:chOff x="0" y="0"/>
            <a:chExt cx="13305552" cy="8683503"/>
          </a:xfrm>
        </p:grpSpPr>
        <p:sp>
          <p:nvSpPr>
            <p:cNvPr name="TextBox 7" id="7"/>
            <p:cNvSpPr txBox="true"/>
            <p:nvPr/>
          </p:nvSpPr>
          <p:spPr>
            <a:xfrm rot="0">
              <a:off x="0" y="-9525"/>
              <a:ext cx="13292073" cy="1310005"/>
            </a:xfrm>
            <a:prstGeom prst="rect">
              <a:avLst/>
            </a:prstGeom>
          </p:spPr>
          <p:txBody>
            <a:bodyPr anchor="t" rtlCol="false" tIns="0" lIns="0" bIns="0" rIns="0">
              <a:spAutoFit/>
            </a:bodyPr>
            <a:lstStyle/>
            <a:p>
              <a:pPr algn="r">
                <a:lnSpc>
                  <a:spcPts val="7680"/>
                </a:lnSpc>
              </a:pPr>
              <a:r>
                <a:rPr lang="en-US" b="true" sz="6400" spc="128">
                  <a:solidFill>
                    <a:srgbClr val="1A5BBC"/>
                  </a:solidFill>
                  <a:latin typeface="Raleway Bold"/>
                  <a:ea typeface="Raleway Bold"/>
                  <a:cs typeface="Raleway Bold"/>
                  <a:sym typeface="Raleway Bold"/>
                </a:rPr>
                <a:t>CYBERBULLISMO</a:t>
              </a:r>
            </a:p>
          </p:txBody>
        </p:sp>
        <p:sp>
          <p:nvSpPr>
            <p:cNvPr name="TextBox 8" id="8"/>
            <p:cNvSpPr txBox="true"/>
            <p:nvPr/>
          </p:nvSpPr>
          <p:spPr>
            <a:xfrm rot="0">
              <a:off x="13479" y="3176995"/>
              <a:ext cx="13292073" cy="5506508"/>
            </a:xfrm>
            <a:prstGeom prst="rect">
              <a:avLst/>
            </a:prstGeom>
          </p:spPr>
          <p:txBody>
            <a:bodyPr anchor="t" rtlCol="false" tIns="0" lIns="0" bIns="0" rIns="0">
              <a:spAutoFit/>
            </a:bodyPr>
            <a:lstStyle/>
            <a:p>
              <a:pPr algn="r">
                <a:lnSpc>
                  <a:spcPts val="4759"/>
                </a:lnSpc>
              </a:pPr>
              <a:r>
                <a:rPr lang="en-US" sz="2799" spc="167">
                  <a:solidFill>
                    <a:srgbClr val="FFFFFF"/>
                  </a:solidFill>
                  <a:latin typeface="Raleway"/>
                  <a:ea typeface="Raleway"/>
                  <a:cs typeface="Raleway"/>
                  <a:sym typeface="Raleway"/>
                </a:rPr>
                <a:t>Atto intenzionale</a:t>
              </a:r>
            </a:p>
            <a:p>
              <a:pPr algn="r">
                <a:lnSpc>
                  <a:spcPts val="4759"/>
                </a:lnSpc>
              </a:pPr>
              <a:r>
                <a:rPr lang="en-US" sz="2799" spc="167">
                  <a:solidFill>
                    <a:srgbClr val="FFFFFF"/>
                  </a:solidFill>
                  <a:latin typeface="Raleway"/>
                  <a:ea typeface="Raleway"/>
                  <a:cs typeface="Raleway"/>
                  <a:sym typeface="Raleway"/>
                </a:rPr>
                <a:t>aggressivo, perpetrato da un individuo o da un gruppo, nel quale vengono usati</a:t>
              </a:r>
            </a:p>
            <a:p>
              <a:pPr algn="r">
                <a:lnSpc>
                  <a:spcPts val="4759"/>
                </a:lnSpc>
              </a:pPr>
              <a:r>
                <a:rPr lang="en-US" sz="2799" spc="167">
                  <a:solidFill>
                    <a:srgbClr val="FFFFFF"/>
                  </a:solidFill>
                  <a:latin typeface="Raleway"/>
                  <a:ea typeface="Raleway"/>
                  <a:cs typeface="Raleway"/>
                  <a:sym typeface="Raleway"/>
                </a:rPr>
                <a:t>strumenti telematici in modo continuo nel tempo contro una vittima che non è in</a:t>
              </a:r>
            </a:p>
            <a:p>
              <a:pPr algn="r">
                <a:lnSpc>
                  <a:spcPts val="4759"/>
                </a:lnSpc>
              </a:pPr>
              <a:r>
                <a:rPr lang="en-US" sz="2799" spc="167">
                  <a:solidFill>
                    <a:srgbClr val="FFFFFF"/>
                  </a:solidFill>
                  <a:latin typeface="Raleway"/>
                  <a:ea typeface="Raleway"/>
                  <a:cs typeface="Raleway"/>
                  <a:sym typeface="Raleway"/>
                </a:rPr>
                <a:t>grado di difendersi.</a:t>
              </a:r>
            </a:p>
            <a:p>
              <a:pPr algn="r">
                <a:lnSpc>
                  <a:spcPts val="4760"/>
                </a:lnSpc>
              </a:pPr>
              <a:r>
                <a:rPr lang="en-US" sz="2800" spc="168">
                  <a:solidFill>
                    <a:srgbClr val="FFFFFF"/>
                  </a:solidFill>
                  <a:latin typeface="Raleway"/>
                  <a:ea typeface="Raleway"/>
                  <a:cs typeface="Raleway"/>
                  <a:sym typeface="Raleway"/>
                </a:rPr>
                <a:t>(Smith e colleghi, 2008)</a:t>
              </a:r>
            </a:p>
          </p:txBody>
        </p:sp>
      </p:grpSp>
      <p:sp>
        <p:nvSpPr>
          <p:cNvPr name="AutoShape 9" id="9"/>
          <p:cNvSpPr/>
          <p:nvPr/>
        </p:nvSpPr>
        <p:spPr>
          <a:xfrm rot="-4787820">
            <a:off x="-1736792" y="4656810"/>
            <a:ext cx="16230600" cy="0"/>
          </a:xfrm>
          <a:prstGeom prst="line">
            <a:avLst/>
          </a:prstGeom>
          <a:ln cap="rnd" w="304800">
            <a:solidFill>
              <a:srgbClr val="101010"/>
            </a:solidFill>
            <a:prstDash val="solid"/>
            <a:headEnd type="none" len="sm" w="sm"/>
            <a:tailEnd type="none" len="sm" w="sm"/>
          </a:ln>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11424358" cy="11424358"/>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1A5BBC"/>
            </a:solidFill>
          </p:spPr>
        </p:sp>
      </p:grpSp>
      <p:sp>
        <p:nvSpPr>
          <p:cNvPr name="Freeform 4" id="4"/>
          <p:cNvSpPr/>
          <p:nvPr/>
        </p:nvSpPr>
        <p:spPr>
          <a:xfrm flipH="false" flipV="false" rot="0">
            <a:off x="7192965" y="308610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9829771" y="649195"/>
            <a:ext cx="8047964" cy="7143533"/>
          </a:xfrm>
          <a:prstGeom prst="rect">
            <a:avLst/>
          </a:prstGeom>
        </p:spPr>
        <p:txBody>
          <a:bodyPr anchor="t" rtlCol="false" tIns="0" lIns="0" bIns="0" rIns="0">
            <a:spAutoFit/>
          </a:bodyPr>
          <a:lstStyle/>
          <a:p>
            <a:pPr algn="r">
              <a:lnSpc>
                <a:spcPts val="4688"/>
              </a:lnSpc>
            </a:pPr>
            <a:r>
              <a:rPr lang="en-US" b="true" sz="3606" spc="180">
                <a:solidFill>
                  <a:srgbClr val="FFFFFF"/>
                </a:solidFill>
                <a:latin typeface="Raleway Bold"/>
                <a:ea typeface="Raleway Bold"/>
                <a:cs typeface="Raleway Bold"/>
                <a:sym typeface="Raleway Bold"/>
              </a:rPr>
              <a:t>CYBERBULLISMO</a:t>
            </a:r>
          </a:p>
          <a:p>
            <a:pPr algn="r">
              <a:lnSpc>
                <a:spcPts val="4688"/>
              </a:lnSpc>
            </a:pPr>
          </a:p>
          <a:p>
            <a:pPr algn="r">
              <a:lnSpc>
                <a:spcPts val="4688"/>
              </a:lnSpc>
            </a:pPr>
            <a:r>
              <a:rPr lang="en-US" sz="3606" spc="180">
                <a:solidFill>
                  <a:srgbClr val="FFFFFF"/>
                </a:solidFill>
                <a:latin typeface="Raleway"/>
                <a:ea typeface="Raleway"/>
                <a:cs typeface="Raleway"/>
                <a:sym typeface="Raleway"/>
              </a:rPr>
              <a:t>- Anonimi</a:t>
            </a:r>
          </a:p>
          <a:p>
            <a:pPr algn="r">
              <a:lnSpc>
                <a:spcPts val="4688"/>
              </a:lnSpc>
            </a:pPr>
            <a:r>
              <a:rPr lang="en-US" sz="3606" spc="180">
                <a:solidFill>
                  <a:srgbClr val="FFFFFF"/>
                </a:solidFill>
                <a:latin typeface="Raleway"/>
                <a:ea typeface="Raleway"/>
                <a:cs typeface="Raleway"/>
                <a:sym typeface="Raleway"/>
              </a:rPr>
              <a:t>- Materiale diffuso ovunque</a:t>
            </a:r>
          </a:p>
          <a:p>
            <a:pPr algn="r">
              <a:lnSpc>
                <a:spcPts val="4688"/>
              </a:lnSpc>
            </a:pPr>
            <a:r>
              <a:rPr lang="en-US" sz="3606" spc="180">
                <a:solidFill>
                  <a:srgbClr val="FFFFFF"/>
                </a:solidFill>
                <a:latin typeface="Raleway"/>
                <a:ea typeface="Raleway"/>
                <a:cs typeface="Raleway"/>
                <a:sym typeface="Raleway"/>
              </a:rPr>
              <a:t>- Si fa online quello che nella vita reale non si riesce a fare</a:t>
            </a:r>
          </a:p>
          <a:p>
            <a:pPr algn="r">
              <a:lnSpc>
                <a:spcPts val="4688"/>
              </a:lnSpc>
            </a:pPr>
            <a:r>
              <a:rPr lang="en-US" sz="3606" spc="180">
                <a:solidFill>
                  <a:srgbClr val="FFFFFF"/>
                </a:solidFill>
                <a:latin typeface="Raleway"/>
                <a:ea typeface="Raleway"/>
                <a:cs typeface="Raleway"/>
                <a:sym typeface="Raleway"/>
              </a:rPr>
              <a:t>- Dominio tramite anonimato</a:t>
            </a:r>
          </a:p>
          <a:p>
            <a:pPr algn="r">
              <a:lnSpc>
                <a:spcPts val="4688"/>
              </a:lnSpc>
            </a:pPr>
            <a:r>
              <a:rPr lang="en-US" sz="3606" spc="180">
                <a:solidFill>
                  <a:srgbClr val="FFFFFF"/>
                </a:solidFill>
                <a:latin typeface="Raleway"/>
                <a:ea typeface="Raleway"/>
                <a:cs typeface="Raleway"/>
                <a:sym typeface="Raleway"/>
              </a:rPr>
              <a:t>- Nessun feedback</a:t>
            </a:r>
          </a:p>
          <a:p>
            <a:pPr algn="r">
              <a:lnSpc>
                <a:spcPts val="4688"/>
              </a:lnSpc>
            </a:pPr>
            <a:r>
              <a:rPr lang="en-US" sz="3606" spc="180">
                <a:solidFill>
                  <a:srgbClr val="FFFFFF"/>
                </a:solidFill>
                <a:latin typeface="Raleway"/>
                <a:ea typeface="Raleway"/>
                <a:cs typeface="Raleway"/>
                <a:sym typeface="Raleway"/>
              </a:rPr>
              <a:t>- Depersonalizzazione</a:t>
            </a:r>
          </a:p>
          <a:p>
            <a:pPr algn="r">
              <a:lnSpc>
                <a:spcPts val="4688"/>
              </a:lnSpc>
            </a:pPr>
            <a:r>
              <a:rPr lang="en-US" sz="3606" spc="180">
                <a:solidFill>
                  <a:srgbClr val="FFFFFF"/>
                </a:solidFill>
                <a:latin typeface="Raleway"/>
                <a:ea typeface="Raleway"/>
                <a:cs typeface="Raleway"/>
                <a:sym typeface="Raleway"/>
              </a:rPr>
              <a:t>- La vittima può diventare cyberbullo</a:t>
            </a:r>
          </a:p>
          <a:p>
            <a:pPr algn="r">
              <a:lnSpc>
                <a:spcPts val="4688"/>
              </a:lnSpc>
            </a:pPr>
            <a:r>
              <a:rPr lang="en-US" sz="3606" spc="180">
                <a:solidFill>
                  <a:srgbClr val="FFFFFF"/>
                </a:solidFill>
                <a:latin typeface="Raleway"/>
                <a:ea typeface="Raleway"/>
                <a:cs typeface="Raleway"/>
                <a:sym typeface="Raleway"/>
              </a:rPr>
              <a:t>- Pubblico passivo o attivo</a:t>
            </a:r>
          </a:p>
        </p:txBody>
      </p:sp>
      <p:sp>
        <p:nvSpPr>
          <p:cNvPr name="TextBox 6" id="6"/>
          <p:cNvSpPr txBox="true"/>
          <p:nvPr/>
        </p:nvSpPr>
        <p:spPr>
          <a:xfrm rot="0">
            <a:off x="419550" y="649195"/>
            <a:ext cx="8047964" cy="6551705"/>
          </a:xfrm>
          <a:prstGeom prst="rect">
            <a:avLst/>
          </a:prstGeom>
        </p:spPr>
        <p:txBody>
          <a:bodyPr anchor="t" rtlCol="false" tIns="0" lIns="0" bIns="0" rIns="0">
            <a:spAutoFit/>
          </a:bodyPr>
          <a:lstStyle/>
          <a:p>
            <a:pPr algn="l">
              <a:lnSpc>
                <a:spcPts val="4688"/>
              </a:lnSpc>
            </a:pPr>
            <a:r>
              <a:rPr lang="en-US" sz="3606" spc="180" b="true">
                <a:solidFill>
                  <a:srgbClr val="4F88CB"/>
                </a:solidFill>
                <a:latin typeface="Raleway Bold"/>
                <a:ea typeface="Raleway Bold"/>
                <a:cs typeface="Raleway Bold"/>
                <a:sym typeface="Raleway Bold"/>
              </a:rPr>
              <a:t>BULLISMO</a:t>
            </a:r>
          </a:p>
          <a:p>
            <a:pPr algn="l">
              <a:lnSpc>
                <a:spcPts val="4688"/>
              </a:lnSpc>
            </a:pPr>
          </a:p>
          <a:p>
            <a:pPr algn="l">
              <a:lnSpc>
                <a:spcPts val="4688"/>
              </a:lnSpc>
            </a:pPr>
            <a:r>
              <a:rPr lang="en-US" sz="3606" spc="180">
                <a:solidFill>
                  <a:srgbClr val="4F88CB"/>
                </a:solidFill>
                <a:latin typeface="Raleway"/>
                <a:ea typeface="Raleway"/>
                <a:cs typeface="Raleway"/>
                <a:sym typeface="Raleway"/>
              </a:rPr>
              <a:t>- Persone conosciute dalla vittima</a:t>
            </a:r>
          </a:p>
          <a:p>
            <a:pPr algn="l">
              <a:lnSpc>
                <a:spcPts val="4688"/>
              </a:lnSpc>
            </a:pPr>
            <a:r>
              <a:rPr lang="en-US" sz="3606" spc="180">
                <a:solidFill>
                  <a:srgbClr val="4F88CB"/>
                </a:solidFill>
                <a:latin typeface="Raleway"/>
                <a:ea typeface="Raleway"/>
                <a:cs typeface="Raleway"/>
                <a:sym typeface="Raleway"/>
              </a:rPr>
              <a:t>- Spazio circoscritto</a:t>
            </a:r>
          </a:p>
          <a:p>
            <a:pPr algn="l">
              <a:lnSpc>
                <a:spcPts val="4688"/>
              </a:lnSpc>
            </a:pPr>
            <a:r>
              <a:rPr lang="en-US" sz="3606" spc="180">
                <a:solidFill>
                  <a:srgbClr val="4F88CB"/>
                </a:solidFill>
                <a:latin typeface="Raleway"/>
                <a:ea typeface="Raleway"/>
                <a:cs typeface="Raleway"/>
                <a:sym typeface="Raleway"/>
              </a:rPr>
              <a:t>- Disinibizione sociale</a:t>
            </a:r>
          </a:p>
          <a:p>
            <a:pPr algn="l">
              <a:lnSpc>
                <a:spcPts val="4688"/>
              </a:lnSpc>
            </a:pPr>
            <a:r>
              <a:rPr lang="en-US" sz="3606" spc="180">
                <a:solidFill>
                  <a:srgbClr val="4F88CB"/>
                </a:solidFill>
                <a:latin typeface="Raleway"/>
                <a:ea typeface="Raleway"/>
                <a:cs typeface="Raleway"/>
                <a:sym typeface="Raleway"/>
              </a:rPr>
              <a:t>- Bisogno di dominio</a:t>
            </a:r>
          </a:p>
          <a:p>
            <a:pPr algn="l">
              <a:lnSpc>
                <a:spcPts val="4688"/>
              </a:lnSpc>
            </a:pPr>
            <a:r>
              <a:rPr lang="en-US" sz="3606" spc="180">
                <a:solidFill>
                  <a:srgbClr val="4F88CB"/>
                </a:solidFill>
                <a:latin typeface="Raleway"/>
                <a:ea typeface="Raleway"/>
                <a:cs typeface="Raleway"/>
                <a:sym typeface="Raleway"/>
              </a:rPr>
              <a:t>- Feedback tra vittima e oppressore</a:t>
            </a:r>
          </a:p>
          <a:p>
            <a:pPr algn="l">
              <a:lnSpc>
                <a:spcPts val="4688"/>
              </a:lnSpc>
            </a:pPr>
            <a:r>
              <a:rPr lang="en-US" sz="3606" spc="180">
                <a:solidFill>
                  <a:srgbClr val="4F88CB"/>
                </a:solidFill>
                <a:latin typeface="Raleway"/>
                <a:ea typeface="Raleway"/>
                <a:cs typeface="Raleway"/>
                <a:sym typeface="Raleway"/>
              </a:rPr>
              <a:t>- Responsabilizzazione</a:t>
            </a:r>
          </a:p>
          <a:p>
            <a:pPr algn="l">
              <a:lnSpc>
                <a:spcPts val="4688"/>
              </a:lnSpc>
            </a:pPr>
            <a:r>
              <a:rPr lang="en-US" sz="3606" spc="180">
                <a:solidFill>
                  <a:srgbClr val="4F88CB"/>
                </a:solidFill>
                <a:latin typeface="Raleway"/>
                <a:ea typeface="Raleway"/>
                <a:cs typeface="Raleway"/>
                <a:sym typeface="Raleway"/>
              </a:rPr>
              <a:t>- Solo i bulli sono aggressivi</a:t>
            </a:r>
          </a:p>
          <a:p>
            <a:pPr algn="l">
              <a:lnSpc>
                <a:spcPts val="4688"/>
              </a:lnSpc>
            </a:pPr>
            <a:r>
              <a:rPr lang="en-US" sz="3606" spc="180">
                <a:solidFill>
                  <a:srgbClr val="4F88CB"/>
                </a:solidFill>
                <a:latin typeface="Raleway"/>
                <a:ea typeface="Raleway"/>
                <a:cs typeface="Raleway"/>
                <a:sym typeface="Raleway"/>
              </a:rPr>
              <a:t>- Pubblico passivo</a:t>
            </a:r>
          </a:p>
        </p:txBody>
      </p:sp>
    </p:spTree>
  </p:cSld>
  <p:clrMapOvr>
    <a:masterClrMapping/>
  </p:clrMapOvr>
</p:sld>
</file>

<file path=ppt/slides/slide23.xml><?xml version="1.0" encoding="utf-8"?>
<p:sld xmlns:p="http://schemas.openxmlformats.org/presentationml/2006/main" xmlns:a="http://schemas.openxmlformats.org/drawingml/2006/main">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1618968" y="4277095"/>
            <a:ext cx="3618508" cy="1808269"/>
            <a:chOff x="0" y="0"/>
            <a:chExt cx="4824677" cy="2411026"/>
          </a:xfrm>
        </p:grpSpPr>
        <p:sp>
          <p:nvSpPr>
            <p:cNvPr name="AutoShape 3" id="3"/>
            <p:cNvSpPr/>
            <p:nvPr/>
          </p:nvSpPr>
          <p:spPr>
            <a:xfrm rot="0">
              <a:off x="0" y="811456"/>
              <a:ext cx="4824677" cy="12834"/>
            </a:xfrm>
            <a:prstGeom prst="rect">
              <a:avLst/>
            </a:prstGeom>
            <a:solidFill>
              <a:srgbClr val="61B1E6"/>
            </a:solidFill>
          </p:spPr>
        </p:sp>
        <p:sp>
          <p:nvSpPr>
            <p:cNvPr name="TextBox 4" id="4"/>
            <p:cNvSpPr txBox="true"/>
            <p:nvPr/>
          </p:nvSpPr>
          <p:spPr>
            <a:xfrm rot="0">
              <a:off x="0" y="28575"/>
              <a:ext cx="4824677" cy="468285"/>
            </a:xfrm>
            <a:prstGeom prst="rect">
              <a:avLst/>
            </a:prstGeom>
          </p:spPr>
          <p:txBody>
            <a:bodyPr anchor="t" rtlCol="false" tIns="0" lIns="0" bIns="0" rIns="0">
              <a:spAutoFit/>
            </a:bodyPr>
            <a:lstStyle/>
            <a:p>
              <a:pPr algn="l">
                <a:lnSpc>
                  <a:spcPts val="2750"/>
                </a:lnSpc>
              </a:pPr>
              <a:r>
                <a:rPr lang="en-US" sz="2500" b="true">
                  <a:solidFill>
                    <a:srgbClr val="FFFFFF"/>
                  </a:solidFill>
                  <a:latin typeface="Muli Regular Bold"/>
                  <a:ea typeface="Muli Regular Bold"/>
                  <a:cs typeface="Muli Regular Bold"/>
                  <a:sym typeface="Muli Regular Bold"/>
                </a:rPr>
                <a:t>INTENZIONALITÀ</a:t>
              </a:r>
            </a:p>
          </p:txBody>
        </p:sp>
        <p:sp>
          <p:nvSpPr>
            <p:cNvPr name="TextBox 5" id="5"/>
            <p:cNvSpPr txBox="true"/>
            <p:nvPr/>
          </p:nvSpPr>
          <p:spPr>
            <a:xfrm rot="0">
              <a:off x="0" y="1091262"/>
              <a:ext cx="4824677" cy="1319764"/>
            </a:xfrm>
            <a:prstGeom prst="rect">
              <a:avLst/>
            </a:prstGeom>
          </p:spPr>
          <p:txBody>
            <a:bodyPr anchor="t" rtlCol="false" tIns="0" lIns="0" bIns="0" rIns="0">
              <a:spAutoFit/>
            </a:bodyPr>
            <a:lstStyle/>
            <a:p>
              <a:pPr algn="l">
                <a:lnSpc>
                  <a:spcPts val="2700"/>
                </a:lnSpc>
              </a:pPr>
              <a:r>
                <a:rPr lang="en-US" sz="1800">
                  <a:solidFill>
                    <a:srgbClr val="FFFFFF"/>
                  </a:solidFill>
                  <a:latin typeface="Muli Regular"/>
                  <a:ea typeface="Muli Regular"/>
                  <a:cs typeface="Muli Regular"/>
                  <a:sym typeface="Muli Regular"/>
                </a:rPr>
                <a:t>Il comportamento viene perpetrato e premeditato intenzionalmente. </a:t>
              </a:r>
            </a:p>
          </p:txBody>
        </p:sp>
      </p:grpSp>
      <p:grpSp>
        <p:nvGrpSpPr>
          <p:cNvPr name="Group 6" id="6"/>
          <p:cNvGrpSpPr/>
          <p:nvPr/>
        </p:nvGrpSpPr>
        <p:grpSpPr>
          <a:xfrm rot="0">
            <a:off x="1170059" y="4388641"/>
            <a:ext cx="151558" cy="151558"/>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1B1E6"/>
            </a:solidFill>
          </p:spPr>
        </p:sp>
      </p:grpSp>
      <p:grpSp>
        <p:nvGrpSpPr>
          <p:cNvPr name="Group 8" id="8"/>
          <p:cNvGrpSpPr/>
          <p:nvPr/>
        </p:nvGrpSpPr>
        <p:grpSpPr>
          <a:xfrm rot="0">
            <a:off x="1618968" y="7308797"/>
            <a:ext cx="3618508" cy="1126480"/>
            <a:chOff x="0" y="0"/>
            <a:chExt cx="4824677" cy="1501973"/>
          </a:xfrm>
        </p:grpSpPr>
        <p:sp>
          <p:nvSpPr>
            <p:cNvPr name="AutoShape 9" id="9"/>
            <p:cNvSpPr/>
            <p:nvPr/>
          </p:nvSpPr>
          <p:spPr>
            <a:xfrm rot="0">
              <a:off x="0" y="811456"/>
              <a:ext cx="4824677" cy="12834"/>
            </a:xfrm>
            <a:prstGeom prst="rect">
              <a:avLst/>
            </a:prstGeom>
            <a:solidFill>
              <a:srgbClr val="61B1E6"/>
            </a:solidFill>
          </p:spPr>
        </p:sp>
        <p:sp>
          <p:nvSpPr>
            <p:cNvPr name="TextBox 10" id="10"/>
            <p:cNvSpPr txBox="true"/>
            <p:nvPr/>
          </p:nvSpPr>
          <p:spPr>
            <a:xfrm rot="0">
              <a:off x="0" y="28575"/>
              <a:ext cx="4824677" cy="468285"/>
            </a:xfrm>
            <a:prstGeom prst="rect">
              <a:avLst/>
            </a:prstGeom>
          </p:spPr>
          <p:txBody>
            <a:bodyPr anchor="t" rtlCol="false" tIns="0" lIns="0" bIns="0" rIns="0">
              <a:spAutoFit/>
            </a:bodyPr>
            <a:lstStyle/>
            <a:p>
              <a:pPr algn="l">
                <a:lnSpc>
                  <a:spcPts val="2750"/>
                </a:lnSpc>
              </a:pPr>
              <a:r>
                <a:rPr lang="en-US" sz="2500" b="true">
                  <a:solidFill>
                    <a:srgbClr val="FFFFFF"/>
                  </a:solidFill>
                  <a:latin typeface="Muli Regular Bold"/>
                  <a:ea typeface="Muli Regular Bold"/>
                  <a:cs typeface="Muli Regular Bold"/>
                  <a:sym typeface="Muli Regular Bold"/>
                </a:rPr>
                <a:t>ANONIMATO</a:t>
              </a:r>
            </a:p>
          </p:txBody>
        </p:sp>
        <p:sp>
          <p:nvSpPr>
            <p:cNvPr name="TextBox 11" id="11"/>
            <p:cNvSpPr txBox="true"/>
            <p:nvPr/>
          </p:nvSpPr>
          <p:spPr>
            <a:xfrm rot="0">
              <a:off x="0" y="1091262"/>
              <a:ext cx="4824677" cy="410711"/>
            </a:xfrm>
            <a:prstGeom prst="rect">
              <a:avLst/>
            </a:prstGeom>
          </p:spPr>
          <p:txBody>
            <a:bodyPr anchor="t" rtlCol="false" tIns="0" lIns="0" bIns="0" rIns="0">
              <a:spAutoFit/>
            </a:bodyPr>
            <a:lstStyle/>
            <a:p>
              <a:pPr algn="l">
                <a:lnSpc>
                  <a:spcPts val="2700"/>
                </a:lnSpc>
              </a:pPr>
              <a:r>
                <a:rPr lang="en-US" sz="1800">
                  <a:solidFill>
                    <a:srgbClr val="FFFFFF"/>
                  </a:solidFill>
                  <a:latin typeface="Muli Regular"/>
                  <a:ea typeface="Muli Regular"/>
                  <a:cs typeface="Muli Regular"/>
                  <a:sym typeface="Muli Regular"/>
                </a:rPr>
                <a:t>Utilizzo di account fake.</a:t>
              </a:r>
            </a:p>
          </p:txBody>
        </p:sp>
      </p:grpSp>
      <p:grpSp>
        <p:nvGrpSpPr>
          <p:cNvPr name="Group 12" id="12"/>
          <p:cNvGrpSpPr/>
          <p:nvPr/>
        </p:nvGrpSpPr>
        <p:grpSpPr>
          <a:xfrm rot="0">
            <a:off x="1170059" y="7420343"/>
            <a:ext cx="151558" cy="151558"/>
            <a:chOff x="0" y="0"/>
            <a:chExt cx="6350000" cy="6350000"/>
          </a:xfrm>
        </p:grpSpPr>
        <p:sp>
          <p:nvSpPr>
            <p:cNvPr name="Freeform 13" id="1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1B1E6"/>
            </a:solidFill>
          </p:spPr>
        </p:sp>
      </p:grpSp>
      <p:grpSp>
        <p:nvGrpSpPr>
          <p:cNvPr name="Group 14" id="14"/>
          <p:cNvGrpSpPr/>
          <p:nvPr/>
        </p:nvGrpSpPr>
        <p:grpSpPr>
          <a:xfrm rot="0">
            <a:off x="6725552" y="4277095"/>
            <a:ext cx="3618508" cy="1467374"/>
            <a:chOff x="0" y="0"/>
            <a:chExt cx="4824677" cy="1956499"/>
          </a:xfrm>
        </p:grpSpPr>
        <p:sp>
          <p:nvSpPr>
            <p:cNvPr name="AutoShape 15" id="15"/>
            <p:cNvSpPr/>
            <p:nvPr/>
          </p:nvSpPr>
          <p:spPr>
            <a:xfrm rot="0">
              <a:off x="0" y="811456"/>
              <a:ext cx="4824677" cy="12834"/>
            </a:xfrm>
            <a:prstGeom prst="rect">
              <a:avLst/>
            </a:prstGeom>
            <a:solidFill>
              <a:srgbClr val="4F88CB"/>
            </a:solidFill>
          </p:spPr>
        </p:sp>
        <p:sp>
          <p:nvSpPr>
            <p:cNvPr name="TextBox 16" id="16"/>
            <p:cNvSpPr txBox="true"/>
            <p:nvPr/>
          </p:nvSpPr>
          <p:spPr>
            <a:xfrm rot="0">
              <a:off x="0" y="28575"/>
              <a:ext cx="4824677" cy="468285"/>
            </a:xfrm>
            <a:prstGeom prst="rect">
              <a:avLst/>
            </a:prstGeom>
          </p:spPr>
          <p:txBody>
            <a:bodyPr anchor="t" rtlCol="false" tIns="0" lIns="0" bIns="0" rIns="0">
              <a:spAutoFit/>
            </a:bodyPr>
            <a:lstStyle/>
            <a:p>
              <a:pPr algn="l">
                <a:lnSpc>
                  <a:spcPts val="2750"/>
                </a:lnSpc>
              </a:pPr>
              <a:r>
                <a:rPr lang="en-US" sz="2500" b="true">
                  <a:solidFill>
                    <a:srgbClr val="FFFFFF"/>
                  </a:solidFill>
                  <a:latin typeface="Muli Regular Bold"/>
                  <a:ea typeface="Muli Regular Bold"/>
                  <a:cs typeface="Muli Regular Bold"/>
                  <a:sym typeface="Muli Regular Bold"/>
                </a:rPr>
                <a:t>RIPETITIVITÀ</a:t>
              </a:r>
            </a:p>
          </p:txBody>
        </p:sp>
        <p:sp>
          <p:nvSpPr>
            <p:cNvPr name="TextBox 17" id="17"/>
            <p:cNvSpPr txBox="true"/>
            <p:nvPr/>
          </p:nvSpPr>
          <p:spPr>
            <a:xfrm rot="0">
              <a:off x="0" y="1091262"/>
              <a:ext cx="4824677" cy="865238"/>
            </a:xfrm>
            <a:prstGeom prst="rect">
              <a:avLst/>
            </a:prstGeom>
          </p:spPr>
          <p:txBody>
            <a:bodyPr anchor="t" rtlCol="false" tIns="0" lIns="0" bIns="0" rIns="0">
              <a:spAutoFit/>
            </a:bodyPr>
            <a:lstStyle/>
            <a:p>
              <a:pPr algn="l">
                <a:lnSpc>
                  <a:spcPts val="2700"/>
                </a:lnSpc>
              </a:pPr>
              <a:r>
                <a:rPr lang="en-US" sz="1800">
                  <a:solidFill>
                    <a:srgbClr val="FFFFFF"/>
                  </a:solidFill>
                  <a:latin typeface="Muli Regular"/>
                  <a:ea typeface="Muli Regular"/>
                  <a:cs typeface="Muli Regular"/>
                  <a:sym typeface="Muli Regular"/>
                </a:rPr>
                <a:t>Il comportamento viene perpetrato nel tempo.</a:t>
              </a:r>
            </a:p>
          </p:txBody>
        </p:sp>
      </p:grpSp>
      <p:grpSp>
        <p:nvGrpSpPr>
          <p:cNvPr name="Group 18" id="18"/>
          <p:cNvGrpSpPr/>
          <p:nvPr/>
        </p:nvGrpSpPr>
        <p:grpSpPr>
          <a:xfrm rot="0">
            <a:off x="6276644" y="4388641"/>
            <a:ext cx="151558" cy="151558"/>
            <a:chOff x="0" y="0"/>
            <a:chExt cx="6350000" cy="6350000"/>
          </a:xfrm>
        </p:grpSpPr>
        <p:sp>
          <p:nvSpPr>
            <p:cNvPr name="Freeform 19" id="1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1B1E6"/>
            </a:solidFill>
          </p:spPr>
        </p:sp>
      </p:grpSp>
      <p:grpSp>
        <p:nvGrpSpPr>
          <p:cNvPr name="Group 20" id="20"/>
          <p:cNvGrpSpPr/>
          <p:nvPr/>
        </p:nvGrpSpPr>
        <p:grpSpPr>
          <a:xfrm rot="0">
            <a:off x="6725552" y="7308797"/>
            <a:ext cx="3618508" cy="2149164"/>
            <a:chOff x="0" y="0"/>
            <a:chExt cx="4824677" cy="2865552"/>
          </a:xfrm>
        </p:grpSpPr>
        <p:sp>
          <p:nvSpPr>
            <p:cNvPr name="AutoShape 21" id="21"/>
            <p:cNvSpPr/>
            <p:nvPr/>
          </p:nvSpPr>
          <p:spPr>
            <a:xfrm rot="0">
              <a:off x="0" y="1265982"/>
              <a:ext cx="4824677" cy="12834"/>
            </a:xfrm>
            <a:prstGeom prst="rect">
              <a:avLst/>
            </a:prstGeom>
            <a:solidFill>
              <a:srgbClr val="61B1E6"/>
            </a:solidFill>
          </p:spPr>
        </p:sp>
        <p:sp>
          <p:nvSpPr>
            <p:cNvPr name="TextBox 22" id="22"/>
            <p:cNvSpPr txBox="true"/>
            <p:nvPr/>
          </p:nvSpPr>
          <p:spPr>
            <a:xfrm rot="0">
              <a:off x="0" y="28575"/>
              <a:ext cx="4824677" cy="922811"/>
            </a:xfrm>
            <a:prstGeom prst="rect">
              <a:avLst/>
            </a:prstGeom>
          </p:spPr>
          <p:txBody>
            <a:bodyPr anchor="t" rtlCol="false" tIns="0" lIns="0" bIns="0" rIns="0">
              <a:spAutoFit/>
            </a:bodyPr>
            <a:lstStyle/>
            <a:p>
              <a:pPr algn="l">
                <a:lnSpc>
                  <a:spcPts val="2750"/>
                </a:lnSpc>
              </a:pPr>
              <a:r>
                <a:rPr lang="en-US" sz="2500" b="true">
                  <a:solidFill>
                    <a:srgbClr val="FFFFFF"/>
                  </a:solidFill>
                  <a:latin typeface="Muli Regular Bold"/>
                  <a:ea typeface="Muli Regular Bold"/>
                  <a:cs typeface="Muli Regular Bold"/>
                  <a:sym typeface="Muli Regular Bold"/>
                </a:rPr>
                <a:t>DIFFUSIONE PUBBLICA DELLE INFORMAZIONI</a:t>
              </a:r>
            </a:p>
          </p:txBody>
        </p:sp>
        <p:sp>
          <p:nvSpPr>
            <p:cNvPr name="TextBox 23" id="23"/>
            <p:cNvSpPr txBox="true"/>
            <p:nvPr/>
          </p:nvSpPr>
          <p:spPr>
            <a:xfrm rot="0">
              <a:off x="0" y="1545788"/>
              <a:ext cx="4824677" cy="1319764"/>
            </a:xfrm>
            <a:prstGeom prst="rect">
              <a:avLst/>
            </a:prstGeom>
          </p:spPr>
          <p:txBody>
            <a:bodyPr anchor="t" rtlCol="false" tIns="0" lIns="0" bIns="0" rIns="0">
              <a:spAutoFit/>
            </a:bodyPr>
            <a:lstStyle/>
            <a:p>
              <a:pPr algn="l">
                <a:lnSpc>
                  <a:spcPts val="2700"/>
                </a:lnSpc>
              </a:pPr>
              <a:r>
                <a:rPr lang="en-US" sz="1800">
                  <a:solidFill>
                    <a:srgbClr val="FFFFFF"/>
                  </a:solidFill>
                  <a:latin typeface="Muli Regular"/>
                  <a:ea typeface="Muli Regular"/>
                  <a:cs typeface="Muli Regular"/>
                  <a:sym typeface="Muli Regular"/>
                </a:rPr>
                <a:t>Condivisione delle prese in giro con conseguente "gogna mediatica".</a:t>
              </a:r>
            </a:p>
          </p:txBody>
        </p:sp>
      </p:grpSp>
      <p:grpSp>
        <p:nvGrpSpPr>
          <p:cNvPr name="Group 24" id="24"/>
          <p:cNvGrpSpPr/>
          <p:nvPr/>
        </p:nvGrpSpPr>
        <p:grpSpPr>
          <a:xfrm rot="0">
            <a:off x="6276644" y="7420343"/>
            <a:ext cx="151558" cy="151558"/>
            <a:chOff x="0" y="0"/>
            <a:chExt cx="6350000" cy="6350000"/>
          </a:xfrm>
        </p:grpSpPr>
        <p:sp>
          <p:nvSpPr>
            <p:cNvPr name="Freeform 25" id="2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1B1E6"/>
            </a:solidFill>
          </p:spPr>
        </p:sp>
      </p:grpSp>
      <p:grpSp>
        <p:nvGrpSpPr>
          <p:cNvPr name="Group 26" id="26"/>
          <p:cNvGrpSpPr/>
          <p:nvPr/>
        </p:nvGrpSpPr>
        <p:grpSpPr>
          <a:xfrm rot="0">
            <a:off x="11832137" y="4277095"/>
            <a:ext cx="3618508" cy="1808269"/>
            <a:chOff x="0" y="0"/>
            <a:chExt cx="4824677" cy="2411026"/>
          </a:xfrm>
        </p:grpSpPr>
        <p:sp>
          <p:nvSpPr>
            <p:cNvPr name="AutoShape 27" id="27"/>
            <p:cNvSpPr/>
            <p:nvPr/>
          </p:nvSpPr>
          <p:spPr>
            <a:xfrm rot="0">
              <a:off x="0" y="811456"/>
              <a:ext cx="4824677" cy="12834"/>
            </a:xfrm>
            <a:prstGeom prst="rect">
              <a:avLst/>
            </a:prstGeom>
            <a:solidFill>
              <a:srgbClr val="61B1E6"/>
            </a:solidFill>
          </p:spPr>
        </p:sp>
        <p:sp>
          <p:nvSpPr>
            <p:cNvPr name="TextBox 28" id="28"/>
            <p:cNvSpPr txBox="true"/>
            <p:nvPr/>
          </p:nvSpPr>
          <p:spPr>
            <a:xfrm rot="0">
              <a:off x="0" y="28575"/>
              <a:ext cx="4824677" cy="468285"/>
            </a:xfrm>
            <a:prstGeom prst="rect">
              <a:avLst/>
            </a:prstGeom>
          </p:spPr>
          <p:txBody>
            <a:bodyPr anchor="t" rtlCol="false" tIns="0" lIns="0" bIns="0" rIns="0">
              <a:spAutoFit/>
            </a:bodyPr>
            <a:lstStyle/>
            <a:p>
              <a:pPr algn="l">
                <a:lnSpc>
                  <a:spcPts val="2750"/>
                </a:lnSpc>
              </a:pPr>
              <a:r>
                <a:rPr lang="en-US" sz="2500" b="true">
                  <a:solidFill>
                    <a:srgbClr val="FFFFFF"/>
                  </a:solidFill>
                  <a:latin typeface="Muli Regular Bold"/>
                  <a:ea typeface="Muli Regular Bold"/>
                  <a:cs typeface="Muli Regular Bold"/>
                  <a:sym typeface="Muli Regular Bold"/>
                </a:rPr>
                <a:t>SQUILIBRIO DI POTERE</a:t>
              </a:r>
            </a:p>
          </p:txBody>
        </p:sp>
        <p:sp>
          <p:nvSpPr>
            <p:cNvPr name="TextBox 29" id="29"/>
            <p:cNvSpPr txBox="true"/>
            <p:nvPr/>
          </p:nvSpPr>
          <p:spPr>
            <a:xfrm rot="0">
              <a:off x="0" y="1091262"/>
              <a:ext cx="4824677" cy="1319764"/>
            </a:xfrm>
            <a:prstGeom prst="rect">
              <a:avLst/>
            </a:prstGeom>
          </p:spPr>
          <p:txBody>
            <a:bodyPr anchor="t" rtlCol="false" tIns="0" lIns="0" bIns="0" rIns="0">
              <a:spAutoFit/>
            </a:bodyPr>
            <a:lstStyle/>
            <a:p>
              <a:pPr algn="l">
                <a:lnSpc>
                  <a:spcPts val="2700"/>
                </a:lnSpc>
              </a:pPr>
              <a:r>
                <a:rPr lang="en-US" sz="1800">
                  <a:solidFill>
                    <a:srgbClr val="FFFFFF"/>
                  </a:solidFill>
                  <a:latin typeface="Muli Regular"/>
                  <a:ea typeface="Muli Regular"/>
                  <a:cs typeface="Muli Regular"/>
                  <a:sym typeface="Muli Regular"/>
                </a:rPr>
                <a:t>La vittima non riesce a interrompere o contenere le prese in giro del cyberbullo.</a:t>
              </a:r>
            </a:p>
          </p:txBody>
        </p:sp>
      </p:grpSp>
      <p:grpSp>
        <p:nvGrpSpPr>
          <p:cNvPr name="Group 30" id="30"/>
          <p:cNvGrpSpPr/>
          <p:nvPr/>
        </p:nvGrpSpPr>
        <p:grpSpPr>
          <a:xfrm rot="0">
            <a:off x="11383228" y="4388641"/>
            <a:ext cx="151558" cy="151558"/>
            <a:chOff x="0" y="0"/>
            <a:chExt cx="6350000" cy="6350000"/>
          </a:xfrm>
        </p:grpSpPr>
        <p:sp>
          <p:nvSpPr>
            <p:cNvPr name="Freeform 31" id="3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1B1E6"/>
            </a:solidFill>
          </p:spPr>
        </p:sp>
      </p:grpSp>
      <p:sp>
        <p:nvSpPr>
          <p:cNvPr name="TextBox 32" id="32"/>
          <p:cNvSpPr txBox="true"/>
          <p:nvPr/>
        </p:nvSpPr>
        <p:spPr>
          <a:xfrm rot="0">
            <a:off x="1170059" y="1094561"/>
            <a:ext cx="13622345" cy="2091322"/>
          </a:xfrm>
          <a:prstGeom prst="rect">
            <a:avLst/>
          </a:prstGeom>
        </p:spPr>
        <p:txBody>
          <a:bodyPr anchor="t" rtlCol="false" tIns="0" lIns="0" bIns="0" rIns="0">
            <a:spAutoFit/>
          </a:bodyPr>
          <a:lstStyle/>
          <a:p>
            <a:pPr algn="l">
              <a:lnSpc>
                <a:spcPts val="5500"/>
              </a:lnSpc>
            </a:pPr>
            <a:r>
              <a:rPr lang="en-US" sz="5000" spc="250" b="true">
                <a:solidFill>
                  <a:srgbClr val="FFFFFF"/>
                </a:solidFill>
                <a:latin typeface="Muli Bold Bold"/>
                <a:ea typeface="Muli Bold Bold"/>
                <a:cs typeface="Muli Bold Bold"/>
                <a:sym typeface="Muli Bold Bold"/>
              </a:rPr>
              <a:t>CRITERI DEL CYBERBULLISMO</a:t>
            </a:r>
            <a:r>
              <a:rPr lang="en-US" sz="5000" spc="250" b="true">
                <a:solidFill>
                  <a:srgbClr val="FFFFFF"/>
                </a:solidFill>
                <a:latin typeface="Muli Bold Bold"/>
                <a:ea typeface="Muli Bold Bold"/>
                <a:cs typeface="Muli Bold Bold"/>
                <a:sym typeface="Muli Bold Bold"/>
              </a:rPr>
              <a:t> </a:t>
            </a:r>
          </a:p>
          <a:p>
            <a:pPr algn="l">
              <a:lnSpc>
                <a:spcPts val="5500"/>
              </a:lnSpc>
            </a:pPr>
            <a:r>
              <a:rPr lang="en-US" sz="5000" spc="250" b="true">
                <a:solidFill>
                  <a:srgbClr val="FFFFFF"/>
                </a:solidFill>
                <a:latin typeface="Muli Bold Bold"/>
                <a:ea typeface="Muli Bold Bold"/>
                <a:cs typeface="Muli Bold Bold"/>
                <a:sym typeface="Muli Bold Bold"/>
              </a:rPr>
              <a:t>(Slonje &amp; Smith, 2008)</a:t>
            </a:r>
          </a:p>
          <a:p>
            <a:pPr algn="l">
              <a:lnSpc>
                <a:spcPts val="5500"/>
              </a:lnSpc>
            </a:pP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16572909" y="8991875"/>
            <a:ext cx="686391" cy="266425"/>
            <a:chOff x="0" y="0"/>
            <a:chExt cx="1105903" cy="429260"/>
          </a:xfrm>
        </p:grpSpPr>
        <p:sp>
          <p:nvSpPr>
            <p:cNvPr name="Freeform 3" id="3"/>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FFFFFF"/>
            </a:solidFill>
          </p:spPr>
        </p:sp>
      </p:grpSp>
      <p:sp>
        <p:nvSpPr>
          <p:cNvPr name="Freeform 4" id="4"/>
          <p:cNvSpPr/>
          <p:nvPr/>
        </p:nvSpPr>
        <p:spPr>
          <a:xfrm flipH="false" flipV="false" rot="0">
            <a:off x="3811084" y="4105608"/>
            <a:ext cx="499337" cy="789466"/>
          </a:xfrm>
          <a:custGeom>
            <a:avLst/>
            <a:gdLst/>
            <a:ahLst/>
            <a:cxnLst/>
            <a:rect r="r" b="b" t="t" l="l"/>
            <a:pathLst>
              <a:path h="789466" w="499337">
                <a:moveTo>
                  <a:pt x="0" y="0"/>
                </a:moveTo>
                <a:lnTo>
                  <a:pt x="499337" y="0"/>
                </a:lnTo>
                <a:lnTo>
                  <a:pt x="499337" y="789466"/>
                </a:lnTo>
                <a:lnTo>
                  <a:pt x="0" y="7894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1028700" y="4397517"/>
            <a:ext cx="3618508" cy="1816290"/>
            <a:chOff x="0" y="0"/>
            <a:chExt cx="4824677" cy="2421720"/>
          </a:xfrm>
        </p:grpSpPr>
        <p:sp>
          <p:nvSpPr>
            <p:cNvPr name="AutoShape 6" id="6"/>
            <p:cNvSpPr/>
            <p:nvPr/>
          </p:nvSpPr>
          <p:spPr>
            <a:xfrm rot="0">
              <a:off x="0" y="814130"/>
              <a:ext cx="4824677" cy="12834"/>
            </a:xfrm>
            <a:prstGeom prst="rect">
              <a:avLst/>
            </a:prstGeom>
            <a:solidFill>
              <a:srgbClr val="5F8CB4"/>
            </a:solidFill>
          </p:spPr>
        </p:sp>
        <p:sp>
          <p:nvSpPr>
            <p:cNvPr name="TextBox 7" id="7"/>
            <p:cNvSpPr txBox="true"/>
            <p:nvPr/>
          </p:nvSpPr>
          <p:spPr>
            <a:xfrm rot="0">
              <a:off x="0" y="28575"/>
              <a:ext cx="4824677" cy="470958"/>
            </a:xfrm>
            <a:prstGeom prst="rect">
              <a:avLst/>
            </a:prstGeom>
          </p:spPr>
          <p:txBody>
            <a:bodyPr anchor="t" rtlCol="false" tIns="0" lIns="0" bIns="0" rIns="0">
              <a:spAutoFit/>
            </a:bodyPr>
            <a:lstStyle/>
            <a:p>
              <a:pPr algn="l">
                <a:lnSpc>
                  <a:spcPts val="2750"/>
                </a:lnSpc>
              </a:pPr>
              <a:r>
                <a:rPr lang="en-US" sz="2500" b="true">
                  <a:solidFill>
                    <a:srgbClr val="FFFFFF"/>
                  </a:solidFill>
                  <a:latin typeface="Muli Regular Bold"/>
                  <a:ea typeface="Muli Regular Bold"/>
                  <a:cs typeface="Muli Regular Bold"/>
                  <a:sym typeface="Muli Regular Bold"/>
                </a:rPr>
                <a:t>FLAMING</a:t>
              </a:r>
            </a:p>
          </p:txBody>
        </p:sp>
        <p:sp>
          <p:nvSpPr>
            <p:cNvPr name="TextBox 8" id="8"/>
            <p:cNvSpPr txBox="true"/>
            <p:nvPr/>
          </p:nvSpPr>
          <p:spPr>
            <a:xfrm rot="0">
              <a:off x="0" y="1093935"/>
              <a:ext cx="4824677" cy="1327785"/>
            </a:xfrm>
            <a:prstGeom prst="rect">
              <a:avLst/>
            </a:prstGeom>
          </p:spPr>
          <p:txBody>
            <a:bodyPr anchor="t" rtlCol="false" tIns="0" lIns="0" bIns="0" rIns="0">
              <a:spAutoFit/>
            </a:bodyPr>
            <a:lstStyle/>
            <a:p>
              <a:pPr algn="l">
                <a:lnSpc>
                  <a:spcPts val="2700"/>
                </a:lnSpc>
              </a:pPr>
              <a:r>
                <a:rPr lang="en-US" sz="1800">
                  <a:solidFill>
                    <a:srgbClr val="FFFFFF"/>
                  </a:solidFill>
                  <a:latin typeface="Muli Regular"/>
                  <a:ea typeface="Muli Regular"/>
                  <a:cs typeface="Muli Regular"/>
                  <a:sym typeface="Muli Regular"/>
                </a:rPr>
                <a:t>Aggressioni verbali online frequentemente perpetrate da sconosciuti.</a:t>
              </a:r>
            </a:p>
          </p:txBody>
        </p:sp>
      </p:grpSp>
      <p:sp>
        <p:nvSpPr>
          <p:cNvPr name="Freeform 9" id="9"/>
          <p:cNvSpPr/>
          <p:nvPr/>
        </p:nvSpPr>
        <p:spPr>
          <a:xfrm flipH="false" flipV="false" rot="0">
            <a:off x="7722275" y="3940449"/>
            <a:ext cx="1200836" cy="914136"/>
          </a:xfrm>
          <a:custGeom>
            <a:avLst/>
            <a:gdLst/>
            <a:ahLst/>
            <a:cxnLst/>
            <a:rect r="r" b="b" t="t" l="l"/>
            <a:pathLst>
              <a:path h="914136" w="1200836">
                <a:moveTo>
                  <a:pt x="0" y="0"/>
                </a:moveTo>
                <a:lnTo>
                  <a:pt x="1200836" y="0"/>
                </a:lnTo>
                <a:lnTo>
                  <a:pt x="1200836" y="914136"/>
                </a:lnTo>
                <a:lnTo>
                  <a:pt x="0" y="9141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0" id="10"/>
          <p:cNvGrpSpPr/>
          <p:nvPr/>
        </p:nvGrpSpPr>
        <p:grpSpPr>
          <a:xfrm rot="0">
            <a:off x="5304603" y="4397517"/>
            <a:ext cx="3618508" cy="1469380"/>
            <a:chOff x="0" y="0"/>
            <a:chExt cx="4824677" cy="1959173"/>
          </a:xfrm>
        </p:grpSpPr>
        <p:sp>
          <p:nvSpPr>
            <p:cNvPr name="AutoShape 11" id="11"/>
            <p:cNvSpPr/>
            <p:nvPr/>
          </p:nvSpPr>
          <p:spPr>
            <a:xfrm rot="0">
              <a:off x="0" y="814130"/>
              <a:ext cx="4824677" cy="12834"/>
            </a:xfrm>
            <a:prstGeom prst="rect">
              <a:avLst/>
            </a:prstGeom>
            <a:solidFill>
              <a:srgbClr val="4F88CB"/>
            </a:solidFill>
          </p:spPr>
        </p:sp>
        <p:sp>
          <p:nvSpPr>
            <p:cNvPr name="TextBox 12" id="12"/>
            <p:cNvSpPr txBox="true"/>
            <p:nvPr/>
          </p:nvSpPr>
          <p:spPr>
            <a:xfrm rot="0">
              <a:off x="0" y="28575"/>
              <a:ext cx="4824677" cy="470958"/>
            </a:xfrm>
            <a:prstGeom prst="rect">
              <a:avLst/>
            </a:prstGeom>
          </p:spPr>
          <p:txBody>
            <a:bodyPr anchor="t" rtlCol="false" tIns="0" lIns="0" bIns="0" rIns="0">
              <a:spAutoFit/>
            </a:bodyPr>
            <a:lstStyle/>
            <a:p>
              <a:pPr algn="l">
                <a:lnSpc>
                  <a:spcPts val="2750"/>
                </a:lnSpc>
              </a:pPr>
              <a:r>
                <a:rPr lang="en-US" sz="2500" b="true">
                  <a:solidFill>
                    <a:srgbClr val="FFFFFF"/>
                  </a:solidFill>
                  <a:latin typeface="Muli Regular Bold"/>
                  <a:ea typeface="Muli Regular Bold"/>
                  <a:cs typeface="Muli Regular Bold"/>
                  <a:sym typeface="Muli Regular Bold"/>
                </a:rPr>
                <a:t>HARASSMENT</a:t>
              </a:r>
            </a:p>
          </p:txBody>
        </p:sp>
        <p:sp>
          <p:nvSpPr>
            <p:cNvPr name="TextBox 13" id="13"/>
            <p:cNvSpPr txBox="true"/>
            <p:nvPr/>
          </p:nvSpPr>
          <p:spPr>
            <a:xfrm rot="0">
              <a:off x="0" y="1093935"/>
              <a:ext cx="4824677" cy="865238"/>
            </a:xfrm>
            <a:prstGeom prst="rect">
              <a:avLst/>
            </a:prstGeom>
          </p:spPr>
          <p:txBody>
            <a:bodyPr anchor="t" rtlCol="false" tIns="0" lIns="0" bIns="0" rIns="0">
              <a:spAutoFit/>
            </a:bodyPr>
            <a:lstStyle/>
            <a:p>
              <a:pPr algn="l">
                <a:lnSpc>
                  <a:spcPts val="2700"/>
                </a:lnSpc>
              </a:pPr>
              <a:r>
                <a:rPr lang="en-US" sz="1800">
                  <a:solidFill>
                    <a:srgbClr val="FFFFFF"/>
                  </a:solidFill>
                  <a:latin typeface="Muli Regular"/>
                  <a:ea typeface="Muli Regular"/>
                  <a:cs typeface="Muli Regular"/>
                  <a:sym typeface="Muli Regular"/>
                </a:rPr>
                <a:t>Invio ripetuto e ossessivo di messaggi denigratori.</a:t>
              </a:r>
            </a:p>
          </p:txBody>
        </p:sp>
      </p:grpSp>
      <p:grpSp>
        <p:nvGrpSpPr>
          <p:cNvPr name="Group 14" id="14"/>
          <p:cNvGrpSpPr/>
          <p:nvPr/>
        </p:nvGrpSpPr>
        <p:grpSpPr>
          <a:xfrm rot="0">
            <a:off x="-1507308" y="-2701360"/>
            <a:ext cx="20063000" cy="5500072"/>
            <a:chOff x="0" y="0"/>
            <a:chExt cx="6786743" cy="1860518"/>
          </a:xfrm>
        </p:grpSpPr>
        <p:sp>
          <p:nvSpPr>
            <p:cNvPr name="Freeform 15" id="15"/>
            <p:cNvSpPr/>
            <p:nvPr/>
          </p:nvSpPr>
          <p:spPr>
            <a:xfrm flipH="false" flipV="false" rot="0">
              <a:off x="0" y="0"/>
              <a:ext cx="6786743" cy="1860518"/>
            </a:xfrm>
            <a:custGeom>
              <a:avLst/>
              <a:gdLst/>
              <a:ahLst/>
              <a:cxnLst/>
              <a:rect r="r" b="b" t="t" l="l"/>
              <a:pathLst>
                <a:path h="1860518" w="6786743">
                  <a:moveTo>
                    <a:pt x="0" y="0"/>
                  </a:moveTo>
                  <a:lnTo>
                    <a:pt x="6786743" y="0"/>
                  </a:lnTo>
                  <a:lnTo>
                    <a:pt x="6786743" y="1860518"/>
                  </a:lnTo>
                  <a:lnTo>
                    <a:pt x="0" y="1860518"/>
                  </a:lnTo>
                  <a:close/>
                </a:path>
              </a:pathLst>
            </a:custGeom>
            <a:solidFill>
              <a:srgbClr val="1B1A1A"/>
            </a:solidFill>
          </p:spPr>
        </p:sp>
      </p:grpSp>
      <p:grpSp>
        <p:nvGrpSpPr>
          <p:cNvPr name="Group 16" id="16"/>
          <p:cNvGrpSpPr/>
          <p:nvPr/>
        </p:nvGrpSpPr>
        <p:grpSpPr>
          <a:xfrm rot="0">
            <a:off x="9819349" y="4397517"/>
            <a:ext cx="3618508" cy="1816290"/>
            <a:chOff x="0" y="0"/>
            <a:chExt cx="4824677" cy="2421720"/>
          </a:xfrm>
        </p:grpSpPr>
        <p:sp>
          <p:nvSpPr>
            <p:cNvPr name="AutoShape 17" id="17"/>
            <p:cNvSpPr/>
            <p:nvPr/>
          </p:nvSpPr>
          <p:spPr>
            <a:xfrm rot="0">
              <a:off x="0" y="814130"/>
              <a:ext cx="4824677" cy="12834"/>
            </a:xfrm>
            <a:prstGeom prst="rect">
              <a:avLst/>
            </a:prstGeom>
            <a:solidFill>
              <a:srgbClr val="4F88CB"/>
            </a:solidFill>
          </p:spPr>
        </p:sp>
        <p:sp>
          <p:nvSpPr>
            <p:cNvPr name="TextBox 18" id="18"/>
            <p:cNvSpPr txBox="true"/>
            <p:nvPr/>
          </p:nvSpPr>
          <p:spPr>
            <a:xfrm rot="0">
              <a:off x="0" y="28575"/>
              <a:ext cx="4824677" cy="470958"/>
            </a:xfrm>
            <a:prstGeom prst="rect">
              <a:avLst/>
            </a:prstGeom>
          </p:spPr>
          <p:txBody>
            <a:bodyPr anchor="t" rtlCol="false" tIns="0" lIns="0" bIns="0" rIns="0">
              <a:spAutoFit/>
            </a:bodyPr>
            <a:lstStyle/>
            <a:p>
              <a:pPr algn="l">
                <a:lnSpc>
                  <a:spcPts val="2750"/>
                </a:lnSpc>
              </a:pPr>
              <a:r>
                <a:rPr lang="en-US" sz="2500" b="true">
                  <a:solidFill>
                    <a:srgbClr val="FFFFFF"/>
                  </a:solidFill>
                  <a:latin typeface="Muli Regular Bold"/>
                  <a:ea typeface="Muli Regular Bold"/>
                  <a:cs typeface="Muli Regular Bold"/>
                  <a:sym typeface="Muli Regular Bold"/>
                </a:rPr>
                <a:t>MASQUERADE</a:t>
              </a:r>
            </a:p>
          </p:txBody>
        </p:sp>
        <p:sp>
          <p:nvSpPr>
            <p:cNvPr name="TextBox 19" id="19"/>
            <p:cNvSpPr txBox="true"/>
            <p:nvPr/>
          </p:nvSpPr>
          <p:spPr>
            <a:xfrm rot="0">
              <a:off x="0" y="1093935"/>
              <a:ext cx="4824677" cy="1327785"/>
            </a:xfrm>
            <a:prstGeom prst="rect">
              <a:avLst/>
            </a:prstGeom>
          </p:spPr>
          <p:txBody>
            <a:bodyPr anchor="t" rtlCol="false" tIns="0" lIns="0" bIns="0" rIns="0">
              <a:spAutoFit/>
            </a:bodyPr>
            <a:lstStyle/>
            <a:p>
              <a:pPr algn="l">
                <a:lnSpc>
                  <a:spcPts val="2700"/>
                </a:lnSpc>
              </a:pPr>
              <a:r>
                <a:rPr lang="en-US" sz="1800">
                  <a:solidFill>
                    <a:srgbClr val="FFFFFF"/>
                  </a:solidFill>
                  <a:latin typeface="Muli Regular"/>
                  <a:ea typeface="Muli Regular"/>
                  <a:cs typeface="Muli Regular"/>
                  <a:sym typeface="Muli Regular"/>
                </a:rPr>
                <a:t>Sostituzione virtuale di una persona allo scopo di inviare messaggi a nome della vittima.</a:t>
              </a:r>
            </a:p>
          </p:txBody>
        </p:sp>
      </p:grpSp>
      <p:sp>
        <p:nvSpPr>
          <p:cNvPr name="Freeform 20" id="20"/>
          <p:cNvSpPr/>
          <p:nvPr/>
        </p:nvSpPr>
        <p:spPr>
          <a:xfrm flipH="false" flipV="false" rot="0">
            <a:off x="12341965" y="4247212"/>
            <a:ext cx="991630" cy="607373"/>
          </a:xfrm>
          <a:custGeom>
            <a:avLst/>
            <a:gdLst/>
            <a:ahLst/>
            <a:cxnLst/>
            <a:rect r="r" b="b" t="t" l="l"/>
            <a:pathLst>
              <a:path h="607373" w="991630">
                <a:moveTo>
                  <a:pt x="0" y="0"/>
                </a:moveTo>
                <a:lnTo>
                  <a:pt x="991630" y="0"/>
                </a:lnTo>
                <a:lnTo>
                  <a:pt x="991630" y="607373"/>
                </a:lnTo>
                <a:lnTo>
                  <a:pt x="0" y="60737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1" id="21"/>
          <p:cNvSpPr txBox="true"/>
          <p:nvPr/>
        </p:nvSpPr>
        <p:spPr>
          <a:xfrm rot="0">
            <a:off x="1170059" y="1094561"/>
            <a:ext cx="13622345" cy="1406525"/>
          </a:xfrm>
          <a:prstGeom prst="rect">
            <a:avLst/>
          </a:prstGeom>
        </p:spPr>
        <p:txBody>
          <a:bodyPr anchor="t" rtlCol="false" tIns="0" lIns="0" bIns="0" rIns="0">
            <a:spAutoFit/>
          </a:bodyPr>
          <a:lstStyle/>
          <a:p>
            <a:pPr algn="l">
              <a:lnSpc>
                <a:spcPts val="5500"/>
              </a:lnSpc>
            </a:pPr>
            <a:r>
              <a:rPr lang="en-US" sz="5000" spc="250">
                <a:solidFill>
                  <a:srgbClr val="1A5BBC"/>
                </a:solidFill>
                <a:latin typeface="Muli Bold"/>
                <a:ea typeface="Muli Bold"/>
                <a:cs typeface="Muli Bold"/>
                <a:sym typeface="Muli Bold"/>
              </a:rPr>
              <a:t>FORME DI CYBERBULLISMO</a:t>
            </a:r>
          </a:p>
          <a:p>
            <a:pPr algn="l">
              <a:lnSpc>
                <a:spcPts val="5500"/>
              </a:lnSpc>
            </a:pPr>
          </a:p>
        </p:txBody>
      </p:sp>
      <p:grpSp>
        <p:nvGrpSpPr>
          <p:cNvPr name="Group 22" id="22"/>
          <p:cNvGrpSpPr/>
          <p:nvPr/>
        </p:nvGrpSpPr>
        <p:grpSpPr>
          <a:xfrm rot="0">
            <a:off x="14220017" y="4397517"/>
            <a:ext cx="3618508" cy="1473390"/>
            <a:chOff x="0" y="0"/>
            <a:chExt cx="4824677" cy="1964520"/>
          </a:xfrm>
        </p:grpSpPr>
        <p:sp>
          <p:nvSpPr>
            <p:cNvPr name="AutoShape 23" id="23"/>
            <p:cNvSpPr/>
            <p:nvPr/>
          </p:nvSpPr>
          <p:spPr>
            <a:xfrm rot="0">
              <a:off x="0" y="814130"/>
              <a:ext cx="4824677" cy="12834"/>
            </a:xfrm>
            <a:prstGeom prst="rect">
              <a:avLst/>
            </a:prstGeom>
            <a:solidFill>
              <a:srgbClr val="4F88CB"/>
            </a:solidFill>
          </p:spPr>
        </p:sp>
        <p:sp>
          <p:nvSpPr>
            <p:cNvPr name="TextBox 24" id="24"/>
            <p:cNvSpPr txBox="true"/>
            <p:nvPr/>
          </p:nvSpPr>
          <p:spPr>
            <a:xfrm rot="0">
              <a:off x="0" y="28575"/>
              <a:ext cx="4824677" cy="470958"/>
            </a:xfrm>
            <a:prstGeom prst="rect">
              <a:avLst/>
            </a:prstGeom>
          </p:spPr>
          <p:txBody>
            <a:bodyPr anchor="t" rtlCol="false" tIns="0" lIns="0" bIns="0" rIns="0">
              <a:spAutoFit/>
            </a:bodyPr>
            <a:lstStyle/>
            <a:p>
              <a:pPr algn="l">
                <a:lnSpc>
                  <a:spcPts val="2750"/>
                </a:lnSpc>
              </a:pPr>
              <a:r>
                <a:rPr lang="en-US" sz="2500" b="true">
                  <a:solidFill>
                    <a:srgbClr val="FFFFFF"/>
                  </a:solidFill>
                  <a:latin typeface="Muli Regular Bold"/>
                  <a:ea typeface="Muli Regular Bold"/>
                  <a:cs typeface="Muli Regular Bold"/>
                  <a:sym typeface="Muli Regular Bold"/>
                </a:rPr>
                <a:t>EXPOSURE</a:t>
              </a:r>
            </a:p>
          </p:txBody>
        </p:sp>
        <p:sp>
          <p:nvSpPr>
            <p:cNvPr name="TextBox 25" id="25"/>
            <p:cNvSpPr txBox="true"/>
            <p:nvPr/>
          </p:nvSpPr>
          <p:spPr>
            <a:xfrm rot="0">
              <a:off x="0" y="1093935"/>
              <a:ext cx="4824677" cy="870585"/>
            </a:xfrm>
            <a:prstGeom prst="rect">
              <a:avLst/>
            </a:prstGeom>
          </p:spPr>
          <p:txBody>
            <a:bodyPr anchor="t" rtlCol="false" tIns="0" lIns="0" bIns="0" rIns="0">
              <a:spAutoFit/>
            </a:bodyPr>
            <a:lstStyle/>
            <a:p>
              <a:pPr algn="l">
                <a:lnSpc>
                  <a:spcPts val="2700"/>
                </a:lnSpc>
              </a:pPr>
              <a:r>
                <a:rPr lang="en-US" sz="1800">
                  <a:solidFill>
                    <a:srgbClr val="FFFFFF"/>
                  </a:solidFill>
                  <a:latin typeface="Muli Regular"/>
                  <a:ea typeface="Muli Regular"/>
                  <a:cs typeface="Muli Regular"/>
                  <a:sym typeface="Muli Regular"/>
                </a:rPr>
                <a:t>Rivelazione di informazioni private e personali.</a:t>
              </a:r>
            </a:p>
          </p:txBody>
        </p:sp>
      </p:grpSp>
      <p:sp>
        <p:nvSpPr>
          <p:cNvPr name="Freeform 26" id="26"/>
          <p:cNvSpPr/>
          <p:nvPr/>
        </p:nvSpPr>
        <p:spPr>
          <a:xfrm flipH="false" flipV="false" rot="0">
            <a:off x="16390285" y="3899960"/>
            <a:ext cx="1051640" cy="995114"/>
          </a:xfrm>
          <a:custGeom>
            <a:avLst/>
            <a:gdLst/>
            <a:ahLst/>
            <a:cxnLst/>
            <a:rect r="r" b="b" t="t" l="l"/>
            <a:pathLst>
              <a:path h="995114" w="1051640">
                <a:moveTo>
                  <a:pt x="0" y="0"/>
                </a:moveTo>
                <a:lnTo>
                  <a:pt x="1051639" y="0"/>
                </a:lnTo>
                <a:lnTo>
                  <a:pt x="1051639" y="995114"/>
                </a:lnTo>
                <a:lnTo>
                  <a:pt x="0" y="99511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27" id="27"/>
          <p:cNvGrpSpPr/>
          <p:nvPr/>
        </p:nvGrpSpPr>
        <p:grpSpPr>
          <a:xfrm rot="0">
            <a:off x="1028700" y="7450031"/>
            <a:ext cx="3618508" cy="1473390"/>
            <a:chOff x="0" y="0"/>
            <a:chExt cx="4824677" cy="1964520"/>
          </a:xfrm>
        </p:grpSpPr>
        <p:sp>
          <p:nvSpPr>
            <p:cNvPr name="AutoShape 28" id="28"/>
            <p:cNvSpPr/>
            <p:nvPr/>
          </p:nvSpPr>
          <p:spPr>
            <a:xfrm rot="0">
              <a:off x="0" y="814130"/>
              <a:ext cx="4824677" cy="12834"/>
            </a:xfrm>
            <a:prstGeom prst="rect">
              <a:avLst/>
            </a:prstGeom>
            <a:solidFill>
              <a:srgbClr val="5F8CB4"/>
            </a:solidFill>
          </p:spPr>
        </p:sp>
        <p:sp>
          <p:nvSpPr>
            <p:cNvPr name="TextBox 29" id="29"/>
            <p:cNvSpPr txBox="true"/>
            <p:nvPr/>
          </p:nvSpPr>
          <p:spPr>
            <a:xfrm rot="0">
              <a:off x="0" y="28575"/>
              <a:ext cx="4824677" cy="470958"/>
            </a:xfrm>
            <a:prstGeom prst="rect">
              <a:avLst/>
            </a:prstGeom>
          </p:spPr>
          <p:txBody>
            <a:bodyPr anchor="t" rtlCol="false" tIns="0" lIns="0" bIns="0" rIns="0">
              <a:spAutoFit/>
            </a:bodyPr>
            <a:lstStyle/>
            <a:p>
              <a:pPr algn="l">
                <a:lnSpc>
                  <a:spcPts val="2750"/>
                </a:lnSpc>
              </a:pPr>
              <a:r>
                <a:rPr lang="en-US" sz="2500" b="true">
                  <a:solidFill>
                    <a:srgbClr val="FFFFFF"/>
                  </a:solidFill>
                  <a:latin typeface="Muli Regular Bold"/>
                  <a:ea typeface="Muli Regular Bold"/>
                  <a:cs typeface="Muli Regular Bold"/>
                  <a:sym typeface="Muli Regular Bold"/>
                </a:rPr>
                <a:t>TRICKERY</a:t>
              </a:r>
            </a:p>
          </p:txBody>
        </p:sp>
        <p:sp>
          <p:nvSpPr>
            <p:cNvPr name="TextBox 30" id="30"/>
            <p:cNvSpPr txBox="true"/>
            <p:nvPr/>
          </p:nvSpPr>
          <p:spPr>
            <a:xfrm rot="0">
              <a:off x="0" y="1093935"/>
              <a:ext cx="4824677" cy="870585"/>
            </a:xfrm>
            <a:prstGeom prst="rect">
              <a:avLst/>
            </a:prstGeom>
          </p:spPr>
          <p:txBody>
            <a:bodyPr anchor="t" rtlCol="false" tIns="0" lIns="0" bIns="0" rIns="0">
              <a:spAutoFit/>
            </a:bodyPr>
            <a:lstStyle/>
            <a:p>
              <a:pPr algn="l">
                <a:lnSpc>
                  <a:spcPts val="2700"/>
                </a:lnSpc>
              </a:pPr>
              <a:r>
                <a:rPr lang="en-US" sz="1800">
                  <a:solidFill>
                    <a:srgbClr val="FFFFFF"/>
                  </a:solidFill>
                  <a:latin typeface="Muli Regular"/>
                  <a:ea typeface="Muli Regular"/>
                  <a:cs typeface="Muli Regular"/>
                  <a:sym typeface="Muli Regular"/>
                </a:rPr>
                <a:t>Tradimento affettivo e condivisione di confidenze. </a:t>
              </a:r>
            </a:p>
          </p:txBody>
        </p:sp>
      </p:grpSp>
      <p:grpSp>
        <p:nvGrpSpPr>
          <p:cNvPr name="Group 31" id="31"/>
          <p:cNvGrpSpPr/>
          <p:nvPr/>
        </p:nvGrpSpPr>
        <p:grpSpPr>
          <a:xfrm rot="0">
            <a:off x="5304603" y="7450031"/>
            <a:ext cx="3618508" cy="1473390"/>
            <a:chOff x="0" y="0"/>
            <a:chExt cx="4824677" cy="1964520"/>
          </a:xfrm>
        </p:grpSpPr>
        <p:sp>
          <p:nvSpPr>
            <p:cNvPr name="AutoShape 32" id="32"/>
            <p:cNvSpPr/>
            <p:nvPr/>
          </p:nvSpPr>
          <p:spPr>
            <a:xfrm rot="0">
              <a:off x="0" y="814130"/>
              <a:ext cx="4824677" cy="12834"/>
            </a:xfrm>
            <a:prstGeom prst="rect">
              <a:avLst/>
            </a:prstGeom>
            <a:solidFill>
              <a:srgbClr val="4F88CB"/>
            </a:solidFill>
          </p:spPr>
        </p:sp>
        <p:sp>
          <p:nvSpPr>
            <p:cNvPr name="TextBox 33" id="33"/>
            <p:cNvSpPr txBox="true"/>
            <p:nvPr/>
          </p:nvSpPr>
          <p:spPr>
            <a:xfrm rot="0">
              <a:off x="0" y="28575"/>
              <a:ext cx="4824677" cy="470958"/>
            </a:xfrm>
            <a:prstGeom prst="rect">
              <a:avLst/>
            </a:prstGeom>
          </p:spPr>
          <p:txBody>
            <a:bodyPr anchor="t" rtlCol="false" tIns="0" lIns="0" bIns="0" rIns="0">
              <a:spAutoFit/>
            </a:bodyPr>
            <a:lstStyle/>
            <a:p>
              <a:pPr algn="l">
                <a:lnSpc>
                  <a:spcPts val="2750"/>
                </a:lnSpc>
              </a:pPr>
              <a:r>
                <a:rPr lang="en-US" sz="2500" b="true">
                  <a:solidFill>
                    <a:srgbClr val="FFFFFF"/>
                  </a:solidFill>
                  <a:latin typeface="Muli Regular Bold"/>
                  <a:ea typeface="Muli Regular Bold"/>
                  <a:cs typeface="Muli Regular Bold"/>
                  <a:sym typeface="Muli Regular Bold"/>
                </a:rPr>
                <a:t>EXCLUSION</a:t>
              </a:r>
            </a:p>
          </p:txBody>
        </p:sp>
        <p:sp>
          <p:nvSpPr>
            <p:cNvPr name="TextBox 34" id="34"/>
            <p:cNvSpPr txBox="true"/>
            <p:nvPr/>
          </p:nvSpPr>
          <p:spPr>
            <a:xfrm rot="0">
              <a:off x="0" y="1093935"/>
              <a:ext cx="4824677" cy="870585"/>
            </a:xfrm>
            <a:prstGeom prst="rect">
              <a:avLst/>
            </a:prstGeom>
          </p:spPr>
          <p:txBody>
            <a:bodyPr anchor="t" rtlCol="false" tIns="0" lIns="0" bIns="0" rIns="0">
              <a:spAutoFit/>
            </a:bodyPr>
            <a:lstStyle/>
            <a:p>
              <a:pPr algn="l">
                <a:lnSpc>
                  <a:spcPts val="2700"/>
                </a:lnSpc>
              </a:pPr>
              <a:r>
                <a:rPr lang="en-US" sz="1800">
                  <a:solidFill>
                    <a:srgbClr val="FFFFFF"/>
                  </a:solidFill>
                  <a:latin typeface="Muli Regular"/>
                  <a:ea typeface="Muli Regular"/>
                  <a:cs typeface="Muli Regular"/>
                  <a:sym typeface="Muli Regular"/>
                </a:rPr>
                <a:t>Esclusione brusca da gruppi social o online a fini denigratori.</a:t>
              </a:r>
            </a:p>
          </p:txBody>
        </p:sp>
      </p:grpSp>
      <p:grpSp>
        <p:nvGrpSpPr>
          <p:cNvPr name="Group 35" id="35"/>
          <p:cNvGrpSpPr/>
          <p:nvPr/>
        </p:nvGrpSpPr>
        <p:grpSpPr>
          <a:xfrm rot="0">
            <a:off x="9819349" y="7450031"/>
            <a:ext cx="3618508" cy="1473390"/>
            <a:chOff x="0" y="0"/>
            <a:chExt cx="4824677" cy="1964520"/>
          </a:xfrm>
        </p:grpSpPr>
        <p:sp>
          <p:nvSpPr>
            <p:cNvPr name="AutoShape 36" id="36"/>
            <p:cNvSpPr/>
            <p:nvPr/>
          </p:nvSpPr>
          <p:spPr>
            <a:xfrm rot="0">
              <a:off x="0" y="814130"/>
              <a:ext cx="4824677" cy="12834"/>
            </a:xfrm>
            <a:prstGeom prst="rect">
              <a:avLst/>
            </a:prstGeom>
            <a:solidFill>
              <a:srgbClr val="4F88CB"/>
            </a:solidFill>
          </p:spPr>
        </p:sp>
        <p:sp>
          <p:nvSpPr>
            <p:cNvPr name="TextBox 37" id="37"/>
            <p:cNvSpPr txBox="true"/>
            <p:nvPr/>
          </p:nvSpPr>
          <p:spPr>
            <a:xfrm rot="0">
              <a:off x="0" y="28575"/>
              <a:ext cx="4824677" cy="470958"/>
            </a:xfrm>
            <a:prstGeom prst="rect">
              <a:avLst/>
            </a:prstGeom>
          </p:spPr>
          <p:txBody>
            <a:bodyPr anchor="t" rtlCol="false" tIns="0" lIns="0" bIns="0" rIns="0">
              <a:spAutoFit/>
            </a:bodyPr>
            <a:lstStyle/>
            <a:p>
              <a:pPr algn="l">
                <a:lnSpc>
                  <a:spcPts val="2750"/>
                </a:lnSpc>
              </a:pPr>
              <a:r>
                <a:rPr lang="en-US" sz="2500" b="true">
                  <a:solidFill>
                    <a:srgbClr val="FFFFFF"/>
                  </a:solidFill>
                  <a:latin typeface="Muli Regular Bold"/>
                  <a:ea typeface="Muli Regular Bold"/>
                  <a:cs typeface="Muli Regular Bold"/>
                  <a:sym typeface="Muli Regular Bold"/>
                </a:rPr>
                <a:t>CYBERBASHING</a:t>
              </a:r>
            </a:p>
          </p:txBody>
        </p:sp>
        <p:sp>
          <p:nvSpPr>
            <p:cNvPr name="TextBox 38" id="38"/>
            <p:cNvSpPr txBox="true"/>
            <p:nvPr/>
          </p:nvSpPr>
          <p:spPr>
            <a:xfrm rot="0">
              <a:off x="0" y="1093935"/>
              <a:ext cx="4824677" cy="870585"/>
            </a:xfrm>
            <a:prstGeom prst="rect">
              <a:avLst/>
            </a:prstGeom>
          </p:spPr>
          <p:txBody>
            <a:bodyPr anchor="t" rtlCol="false" tIns="0" lIns="0" bIns="0" rIns="0">
              <a:spAutoFit/>
            </a:bodyPr>
            <a:lstStyle/>
            <a:p>
              <a:pPr algn="l">
                <a:lnSpc>
                  <a:spcPts val="2700"/>
                </a:lnSpc>
              </a:pPr>
              <a:r>
                <a:rPr lang="en-US" sz="1800">
                  <a:solidFill>
                    <a:srgbClr val="FFFFFF"/>
                  </a:solidFill>
                  <a:latin typeface="Muli Regular"/>
                  <a:ea typeface="Muli Regular"/>
                  <a:cs typeface="Muli Regular"/>
                  <a:sym typeface="Muli Regular"/>
                </a:rPr>
                <a:t>Aggressioni o molestie riprese da terzi con il cellulare. </a:t>
              </a:r>
            </a:p>
          </p:txBody>
        </p:sp>
      </p:grpSp>
      <p:grpSp>
        <p:nvGrpSpPr>
          <p:cNvPr name="Group 39" id="39"/>
          <p:cNvGrpSpPr/>
          <p:nvPr/>
        </p:nvGrpSpPr>
        <p:grpSpPr>
          <a:xfrm rot="0">
            <a:off x="16763409" y="9182375"/>
            <a:ext cx="686391" cy="266425"/>
            <a:chOff x="0" y="0"/>
            <a:chExt cx="1105903" cy="429260"/>
          </a:xfrm>
        </p:grpSpPr>
        <p:sp>
          <p:nvSpPr>
            <p:cNvPr name="Freeform 40" id="40"/>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sp>
        <p:nvSpPr>
          <p:cNvPr name="Freeform 41" id="41"/>
          <p:cNvSpPr/>
          <p:nvPr/>
        </p:nvSpPr>
        <p:spPr>
          <a:xfrm flipH="false" flipV="false" rot="0">
            <a:off x="3811084" y="7239026"/>
            <a:ext cx="783822" cy="765295"/>
          </a:xfrm>
          <a:custGeom>
            <a:avLst/>
            <a:gdLst/>
            <a:ahLst/>
            <a:cxnLst/>
            <a:rect r="r" b="b" t="t" l="l"/>
            <a:pathLst>
              <a:path h="765295" w="783822">
                <a:moveTo>
                  <a:pt x="0" y="0"/>
                </a:moveTo>
                <a:lnTo>
                  <a:pt x="783822" y="0"/>
                </a:lnTo>
                <a:lnTo>
                  <a:pt x="783822" y="765295"/>
                </a:lnTo>
                <a:lnTo>
                  <a:pt x="0" y="76529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42" id="42"/>
          <p:cNvSpPr/>
          <p:nvPr/>
        </p:nvSpPr>
        <p:spPr>
          <a:xfrm flipH="false" flipV="false" rot="0">
            <a:off x="7985075" y="7284056"/>
            <a:ext cx="675235" cy="675235"/>
          </a:xfrm>
          <a:custGeom>
            <a:avLst/>
            <a:gdLst/>
            <a:ahLst/>
            <a:cxnLst/>
            <a:rect r="r" b="b" t="t" l="l"/>
            <a:pathLst>
              <a:path h="675235" w="675235">
                <a:moveTo>
                  <a:pt x="0" y="0"/>
                </a:moveTo>
                <a:lnTo>
                  <a:pt x="675235" y="0"/>
                </a:lnTo>
                <a:lnTo>
                  <a:pt x="675235" y="675235"/>
                </a:lnTo>
                <a:lnTo>
                  <a:pt x="0" y="67523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43" id="43"/>
          <p:cNvSpPr/>
          <p:nvPr/>
        </p:nvSpPr>
        <p:spPr>
          <a:xfrm flipH="false" flipV="false" rot="0">
            <a:off x="12744680" y="7136195"/>
            <a:ext cx="483569" cy="823096"/>
          </a:xfrm>
          <a:custGeom>
            <a:avLst/>
            <a:gdLst/>
            <a:ahLst/>
            <a:cxnLst/>
            <a:rect r="r" b="b" t="t" l="l"/>
            <a:pathLst>
              <a:path h="823096" w="483569">
                <a:moveTo>
                  <a:pt x="0" y="0"/>
                </a:moveTo>
                <a:lnTo>
                  <a:pt x="483569" y="0"/>
                </a:lnTo>
                <a:lnTo>
                  <a:pt x="483569" y="823096"/>
                </a:lnTo>
                <a:lnTo>
                  <a:pt x="0" y="82309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p:cSld>
    <p:bg>
      <p:bgPr>
        <a:solidFill>
          <a:srgbClr val="1B1A1A"/>
        </a:solidFill>
      </p:bgPr>
    </p:bg>
    <p:spTree>
      <p:nvGrpSpPr>
        <p:cNvPr id="1" name=""/>
        <p:cNvGrpSpPr/>
        <p:nvPr/>
      </p:nvGrpSpPr>
      <p:grpSpPr>
        <a:xfrm>
          <a:off x="0" y="0"/>
          <a:ext cx="0" cy="0"/>
          <a:chOff x="0" y="0"/>
          <a:chExt cx="0" cy="0"/>
        </a:xfrm>
      </p:grpSpPr>
      <p:sp>
        <p:nvSpPr>
          <p:cNvPr name="AutoShape 2" id="2"/>
          <p:cNvSpPr/>
          <p:nvPr/>
        </p:nvSpPr>
        <p:spPr>
          <a:xfrm rot="0">
            <a:off x="0" y="7200900"/>
            <a:ext cx="18288000" cy="3086100"/>
          </a:xfrm>
          <a:prstGeom prst="rect">
            <a:avLst/>
          </a:prstGeom>
          <a:solidFill>
            <a:srgbClr val="FFFFFF"/>
          </a:solidFill>
        </p:spPr>
      </p:sp>
      <p:grpSp>
        <p:nvGrpSpPr>
          <p:cNvPr name="Group 3" id="3"/>
          <p:cNvGrpSpPr/>
          <p:nvPr/>
        </p:nvGrpSpPr>
        <p:grpSpPr>
          <a:xfrm rot="0">
            <a:off x="16572909" y="8991875"/>
            <a:ext cx="686391" cy="266425"/>
            <a:chOff x="0" y="0"/>
            <a:chExt cx="1105903" cy="429260"/>
          </a:xfrm>
        </p:grpSpPr>
        <p:sp>
          <p:nvSpPr>
            <p:cNvPr name="Freeform 4" id="4"/>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sp>
        <p:nvSpPr>
          <p:cNvPr name="AutoShape 5" id="5"/>
          <p:cNvSpPr/>
          <p:nvPr/>
        </p:nvSpPr>
        <p:spPr>
          <a:xfrm rot="0">
            <a:off x="1028700" y="5143500"/>
            <a:ext cx="3189391" cy="4114800"/>
          </a:xfrm>
          <a:prstGeom prst="rect">
            <a:avLst/>
          </a:prstGeom>
          <a:solidFill>
            <a:srgbClr val="5F8CB4"/>
          </a:solidFill>
        </p:spPr>
      </p:sp>
      <p:sp>
        <p:nvSpPr>
          <p:cNvPr name="TextBox 6" id="6"/>
          <p:cNvSpPr txBox="true"/>
          <p:nvPr/>
        </p:nvSpPr>
        <p:spPr>
          <a:xfrm rot="0">
            <a:off x="1028700" y="1076325"/>
            <a:ext cx="14238823" cy="2091322"/>
          </a:xfrm>
          <a:prstGeom prst="rect">
            <a:avLst/>
          </a:prstGeom>
        </p:spPr>
        <p:txBody>
          <a:bodyPr anchor="t" rtlCol="false" tIns="0" lIns="0" bIns="0" rIns="0">
            <a:spAutoFit/>
          </a:bodyPr>
          <a:lstStyle/>
          <a:p>
            <a:pPr algn="l">
              <a:lnSpc>
                <a:spcPts val="5500"/>
              </a:lnSpc>
            </a:pPr>
            <a:r>
              <a:rPr lang="en-US" sz="5000" spc="250" b="true">
                <a:solidFill>
                  <a:srgbClr val="FFFFFF"/>
                </a:solidFill>
                <a:latin typeface="Muli Bold Bold"/>
                <a:ea typeface="Muli Bold Bold"/>
                <a:cs typeface="Muli Bold Bold"/>
                <a:sym typeface="Muli Bold Bold"/>
              </a:rPr>
              <a:t>CYBERBULLISMO - MOTIVAZIONI</a:t>
            </a:r>
          </a:p>
          <a:p>
            <a:pPr algn="l">
              <a:lnSpc>
                <a:spcPts val="5500"/>
              </a:lnSpc>
            </a:pPr>
            <a:r>
              <a:rPr lang="en-US" sz="5000" spc="250" b="true">
                <a:solidFill>
                  <a:srgbClr val="FFFFFF"/>
                </a:solidFill>
                <a:latin typeface="Muli Bold Bold"/>
                <a:ea typeface="Muli Bold Bold"/>
                <a:cs typeface="Muli Bold Bold"/>
                <a:sym typeface="Muli Bold Bold"/>
              </a:rPr>
              <a:t>(Kowalski e Limber, 2007)</a:t>
            </a:r>
          </a:p>
          <a:p>
            <a:pPr algn="l">
              <a:lnSpc>
                <a:spcPts val="5500"/>
              </a:lnSpc>
            </a:pPr>
          </a:p>
        </p:txBody>
      </p:sp>
      <p:sp>
        <p:nvSpPr>
          <p:cNvPr name="AutoShape 7" id="7"/>
          <p:cNvSpPr/>
          <p:nvPr/>
        </p:nvSpPr>
        <p:spPr>
          <a:xfrm rot="0">
            <a:off x="4843631" y="5143500"/>
            <a:ext cx="3189391" cy="4114800"/>
          </a:xfrm>
          <a:prstGeom prst="rect">
            <a:avLst/>
          </a:prstGeom>
          <a:solidFill>
            <a:srgbClr val="5F8CB4"/>
          </a:solidFill>
        </p:spPr>
      </p:sp>
      <p:sp>
        <p:nvSpPr>
          <p:cNvPr name="AutoShape 8" id="8"/>
          <p:cNvSpPr/>
          <p:nvPr/>
        </p:nvSpPr>
        <p:spPr>
          <a:xfrm rot="0">
            <a:off x="8658563" y="5143500"/>
            <a:ext cx="3189391" cy="4114800"/>
          </a:xfrm>
          <a:prstGeom prst="rect">
            <a:avLst/>
          </a:prstGeom>
          <a:solidFill>
            <a:srgbClr val="5F8CB4"/>
          </a:solidFill>
        </p:spPr>
      </p:sp>
      <p:sp>
        <p:nvSpPr>
          <p:cNvPr name="AutoShape 9" id="9"/>
          <p:cNvSpPr/>
          <p:nvPr/>
        </p:nvSpPr>
        <p:spPr>
          <a:xfrm rot="0">
            <a:off x="12473494" y="5143500"/>
            <a:ext cx="3189391" cy="4114800"/>
          </a:xfrm>
          <a:prstGeom prst="rect">
            <a:avLst/>
          </a:prstGeom>
          <a:solidFill>
            <a:srgbClr val="5F8CB4"/>
          </a:solidFill>
        </p:spPr>
      </p:sp>
      <p:grpSp>
        <p:nvGrpSpPr>
          <p:cNvPr name="Group 10" id="10"/>
          <p:cNvGrpSpPr/>
          <p:nvPr/>
        </p:nvGrpSpPr>
        <p:grpSpPr>
          <a:xfrm rot="0">
            <a:off x="1335125" y="3591957"/>
            <a:ext cx="2576541" cy="1062463"/>
            <a:chOff x="0" y="0"/>
            <a:chExt cx="3435388" cy="1416618"/>
          </a:xfrm>
        </p:grpSpPr>
        <p:sp>
          <p:nvSpPr>
            <p:cNvPr name="AutoShape 11" id="11"/>
            <p:cNvSpPr/>
            <p:nvPr/>
          </p:nvSpPr>
          <p:spPr>
            <a:xfrm rot="0">
              <a:off x="0" y="1403791"/>
              <a:ext cx="3435388" cy="12827"/>
            </a:xfrm>
            <a:prstGeom prst="rect">
              <a:avLst/>
            </a:prstGeom>
            <a:solidFill>
              <a:srgbClr val="61B1E6"/>
            </a:solidFill>
          </p:spPr>
        </p:sp>
        <p:sp>
          <p:nvSpPr>
            <p:cNvPr name="TextBox 12" id="12"/>
            <p:cNvSpPr txBox="true"/>
            <p:nvPr/>
          </p:nvSpPr>
          <p:spPr>
            <a:xfrm rot="0">
              <a:off x="0" y="28575"/>
              <a:ext cx="3435388" cy="922811"/>
            </a:xfrm>
            <a:prstGeom prst="rect">
              <a:avLst/>
            </a:prstGeom>
          </p:spPr>
          <p:txBody>
            <a:bodyPr anchor="t" rtlCol="false" tIns="0" lIns="0" bIns="0" rIns="0">
              <a:spAutoFit/>
            </a:bodyPr>
            <a:lstStyle/>
            <a:p>
              <a:pPr algn="l">
                <a:lnSpc>
                  <a:spcPts val="2750"/>
                </a:lnSpc>
              </a:pPr>
              <a:r>
                <a:rPr lang="en-US" sz="2500" b="true">
                  <a:solidFill>
                    <a:srgbClr val="FFFFFF"/>
                  </a:solidFill>
                  <a:latin typeface="Muli Regular Bold"/>
                  <a:ea typeface="Muli Regular Bold"/>
                  <a:cs typeface="Muli Regular Bold"/>
                  <a:sym typeface="Muli Regular Bold"/>
                </a:rPr>
                <a:t>Angelo vendicatore</a:t>
              </a:r>
            </a:p>
          </p:txBody>
        </p:sp>
      </p:grpSp>
      <p:sp>
        <p:nvSpPr>
          <p:cNvPr name="TextBox 13" id="13"/>
          <p:cNvSpPr txBox="true"/>
          <p:nvPr/>
        </p:nvSpPr>
        <p:spPr>
          <a:xfrm rot="0">
            <a:off x="1424062" y="5644515"/>
            <a:ext cx="2398666" cy="2365308"/>
          </a:xfrm>
          <a:prstGeom prst="rect">
            <a:avLst/>
          </a:prstGeom>
        </p:spPr>
        <p:txBody>
          <a:bodyPr anchor="t" rtlCol="false" tIns="0" lIns="0" bIns="0" rIns="0">
            <a:spAutoFit/>
          </a:bodyPr>
          <a:lstStyle/>
          <a:p>
            <a:pPr algn="l">
              <a:lnSpc>
                <a:spcPts val="2700"/>
              </a:lnSpc>
            </a:pPr>
            <a:r>
              <a:rPr lang="en-US" sz="1800">
                <a:solidFill>
                  <a:srgbClr val="FFFFFF"/>
                </a:solidFill>
                <a:latin typeface="Muli Regular"/>
                <a:ea typeface="Muli Regular"/>
                <a:cs typeface="Muli Regular"/>
                <a:sym typeface="Muli Regular"/>
              </a:rPr>
              <a:t>Il comportamento prevaricante viene attuato per difendere o vendicare una persona cara che si ritiene aver subito un torto.</a:t>
            </a:r>
          </a:p>
        </p:txBody>
      </p:sp>
      <p:sp>
        <p:nvSpPr>
          <p:cNvPr name="TextBox 14" id="14"/>
          <p:cNvSpPr txBox="true"/>
          <p:nvPr/>
        </p:nvSpPr>
        <p:spPr>
          <a:xfrm rot="0">
            <a:off x="5238994" y="5644515"/>
            <a:ext cx="2398666" cy="2365308"/>
          </a:xfrm>
          <a:prstGeom prst="rect">
            <a:avLst/>
          </a:prstGeom>
        </p:spPr>
        <p:txBody>
          <a:bodyPr anchor="t" rtlCol="false" tIns="0" lIns="0" bIns="0" rIns="0">
            <a:spAutoFit/>
          </a:bodyPr>
          <a:lstStyle/>
          <a:p>
            <a:pPr algn="l">
              <a:lnSpc>
                <a:spcPts val="2700"/>
              </a:lnSpc>
            </a:pPr>
            <a:r>
              <a:rPr lang="en-US" sz="1800">
                <a:solidFill>
                  <a:srgbClr val="FFFFFF"/>
                </a:solidFill>
                <a:latin typeface="Muli Regular"/>
                <a:ea typeface="Muli Regular"/>
                <a:cs typeface="Muli Regular"/>
                <a:sym typeface="Muli Regular"/>
              </a:rPr>
              <a:t>Il comportamento prevaricante viene attuato come risposta compensatoria rispetto ad un intrinseca necessità di avere potere. </a:t>
            </a:r>
          </a:p>
        </p:txBody>
      </p:sp>
      <p:sp>
        <p:nvSpPr>
          <p:cNvPr name="TextBox 15" id="15"/>
          <p:cNvSpPr txBox="true"/>
          <p:nvPr/>
        </p:nvSpPr>
        <p:spPr>
          <a:xfrm rot="0">
            <a:off x="9053925" y="5644515"/>
            <a:ext cx="2398666" cy="2365308"/>
          </a:xfrm>
          <a:prstGeom prst="rect">
            <a:avLst/>
          </a:prstGeom>
        </p:spPr>
        <p:txBody>
          <a:bodyPr anchor="t" rtlCol="false" tIns="0" lIns="0" bIns="0" rIns="0">
            <a:spAutoFit/>
          </a:bodyPr>
          <a:lstStyle/>
          <a:p>
            <a:pPr algn="l">
              <a:lnSpc>
                <a:spcPts val="2700"/>
              </a:lnSpc>
            </a:pPr>
            <a:r>
              <a:rPr lang="en-US" sz="1800">
                <a:solidFill>
                  <a:srgbClr val="FFFFFF"/>
                </a:solidFill>
                <a:latin typeface="Muli Regular"/>
                <a:ea typeface="Muli Regular"/>
                <a:cs typeface="Muli Regular"/>
                <a:sym typeface="Muli Regular"/>
              </a:rPr>
              <a:t>Il comportamento viene attuato come riempitivo in situazioni di noia.</a:t>
            </a:r>
          </a:p>
          <a:p>
            <a:pPr algn="l">
              <a:lnSpc>
                <a:spcPts val="2700"/>
              </a:lnSpc>
            </a:pPr>
          </a:p>
          <a:p>
            <a:pPr algn="l">
              <a:lnSpc>
                <a:spcPts val="2700"/>
              </a:lnSpc>
            </a:pPr>
          </a:p>
          <a:p>
            <a:pPr algn="l">
              <a:lnSpc>
                <a:spcPts val="2700"/>
              </a:lnSpc>
            </a:pPr>
            <a:r>
              <a:rPr lang="en-US" sz="1800">
                <a:solidFill>
                  <a:srgbClr val="FFFFFF"/>
                </a:solidFill>
                <a:latin typeface="Muli Regular"/>
                <a:ea typeface="Muli Regular"/>
                <a:cs typeface="Muli Regular"/>
                <a:sym typeface="Muli Regular"/>
              </a:rPr>
              <a:t>*scarsa empatia</a:t>
            </a:r>
          </a:p>
        </p:txBody>
      </p:sp>
      <p:sp>
        <p:nvSpPr>
          <p:cNvPr name="TextBox 16" id="16"/>
          <p:cNvSpPr txBox="true"/>
          <p:nvPr/>
        </p:nvSpPr>
        <p:spPr>
          <a:xfrm rot="0">
            <a:off x="12868857" y="5644515"/>
            <a:ext cx="2398666" cy="2706203"/>
          </a:xfrm>
          <a:prstGeom prst="rect">
            <a:avLst/>
          </a:prstGeom>
        </p:spPr>
        <p:txBody>
          <a:bodyPr anchor="t" rtlCol="false" tIns="0" lIns="0" bIns="0" rIns="0">
            <a:spAutoFit/>
          </a:bodyPr>
          <a:lstStyle/>
          <a:p>
            <a:pPr algn="l">
              <a:lnSpc>
                <a:spcPts val="2700"/>
              </a:lnSpc>
            </a:pPr>
            <a:r>
              <a:rPr lang="en-US" sz="1800">
                <a:solidFill>
                  <a:srgbClr val="FFFFFF"/>
                </a:solidFill>
                <a:latin typeface="Muli Regular"/>
                <a:ea typeface="Muli Regular"/>
                <a:cs typeface="Muli Regular"/>
                <a:sym typeface="Muli Regular"/>
              </a:rPr>
              <a:t>Il comportamento viene minimizzato o viene attuato in maniera "involontaria".</a:t>
            </a:r>
          </a:p>
          <a:p>
            <a:pPr algn="l">
              <a:lnSpc>
                <a:spcPts val="2700"/>
              </a:lnSpc>
            </a:pPr>
          </a:p>
          <a:p>
            <a:pPr algn="l">
              <a:lnSpc>
                <a:spcPts val="2700"/>
              </a:lnSpc>
            </a:pPr>
            <a:r>
              <a:rPr lang="en-US" sz="1800">
                <a:solidFill>
                  <a:srgbClr val="FFFFFF"/>
                </a:solidFill>
                <a:latin typeface="Muli Regular"/>
                <a:ea typeface="Muli Regular"/>
                <a:cs typeface="Muli Regular"/>
                <a:sym typeface="Muli Regular"/>
              </a:rPr>
              <a:t>*scarsa consapevolezza</a:t>
            </a:r>
          </a:p>
        </p:txBody>
      </p:sp>
      <p:grpSp>
        <p:nvGrpSpPr>
          <p:cNvPr name="Group 17" id="17"/>
          <p:cNvGrpSpPr/>
          <p:nvPr/>
        </p:nvGrpSpPr>
        <p:grpSpPr>
          <a:xfrm rot="0">
            <a:off x="5150057" y="3591957"/>
            <a:ext cx="2576541" cy="1062463"/>
            <a:chOff x="0" y="0"/>
            <a:chExt cx="3435388" cy="1416618"/>
          </a:xfrm>
        </p:grpSpPr>
        <p:sp>
          <p:nvSpPr>
            <p:cNvPr name="AutoShape 18" id="18"/>
            <p:cNvSpPr/>
            <p:nvPr/>
          </p:nvSpPr>
          <p:spPr>
            <a:xfrm rot="0">
              <a:off x="0" y="1403791"/>
              <a:ext cx="3435388" cy="12827"/>
            </a:xfrm>
            <a:prstGeom prst="rect">
              <a:avLst/>
            </a:prstGeom>
            <a:solidFill>
              <a:srgbClr val="61B1E6"/>
            </a:solidFill>
          </p:spPr>
        </p:sp>
        <p:sp>
          <p:nvSpPr>
            <p:cNvPr name="TextBox 19" id="19"/>
            <p:cNvSpPr txBox="true"/>
            <p:nvPr/>
          </p:nvSpPr>
          <p:spPr>
            <a:xfrm rot="0">
              <a:off x="0" y="28575"/>
              <a:ext cx="3435388" cy="922811"/>
            </a:xfrm>
            <a:prstGeom prst="rect">
              <a:avLst/>
            </a:prstGeom>
          </p:spPr>
          <p:txBody>
            <a:bodyPr anchor="t" rtlCol="false" tIns="0" lIns="0" bIns="0" rIns="0">
              <a:spAutoFit/>
            </a:bodyPr>
            <a:lstStyle/>
            <a:p>
              <a:pPr algn="l">
                <a:lnSpc>
                  <a:spcPts val="2750"/>
                </a:lnSpc>
              </a:pPr>
              <a:r>
                <a:rPr lang="en-US" sz="2500" b="true">
                  <a:solidFill>
                    <a:srgbClr val="FFFFFF"/>
                  </a:solidFill>
                  <a:latin typeface="Muli Regular Bold"/>
                  <a:ea typeface="Muli Regular Bold"/>
                  <a:cs typeface="Muli Regular Bold"/>
                  <a:sym typeface="Muli Regular Bold"/>
                </a:rPr>
                <a:t>Bisogno di potere</a:t>
              </a:r>
            </a:p>
          </p:txBody>
        </p:sp>
      </p:grpSp>
      <p:grpSp>
        <p:nvGrpSpPr>
          <p:cNvPr name="Group 20" id="20"/>
          <p:cNvGrpSpPr/>
          <p:nvPr/>
        </p:nvGrpSpPr>
        <p:grpSpPr>
          <a:xfrm rot="0">
            <a:off x="8964988" y="3591957"/>
            <a:ext cx="2576541" cy="1062463"/>
            <a:chOff x="0" y="0"/>
            <a:chExt cx="3435388" cy="1416618"/>
          </a:xfrm>
        </p:grpSpPr>
        <p:sp>
          <p:nvSpPr>
            <p:cNvPr name="AutoShape 21" id="21"/>
            <p:cNvSpPr/>
            <p:nvPr/>
          </p:nvSpPr>
          <p:spPr>
            <a:xfrm rot="0">
              <a:off x="0" y="1403791"/>
              <a:ext cx="3435388" cy="12827"/>
            </a:xfrm>
            <a:prstGeom prst="rect">
              <a:avLst/>
            </a:prstGeom>
            <a:solidFill>
              <a:srgbClr val="61B1E6"/>
            </a:solidFill>
          </p:spPr>
        </p:sp>
        <p:sp>
          <p:nvSpPr>
            <p:cNvPr name="TextBox 22" id="22"/>
            <p:cNvSpPr txBox="true"/>
            <p:nvPr/>
          </p:nvSpPr>
          <p:spPr>
            <a:xfrm rot="0">
              <a:off x="0" y="28575"/>
              <a:ext cx="3435388" cy="922811"/>
            </a:xfrm>
            <a:prstGeom prst="rect">
              <a:avLst/>
            </a:prstGeom>
          </p:spPr>
          <p:txBody>
            <a:bodyPr anchor="t" rtlCol="false" tIns="0" lIns="0" bIns="0" rIns="0">
              <a:spAutoFit/>
            </a:bodyPr>
            <a:lstStyle/>
            <a:p>
              <a:pPr algn="l">
                <a:lnSpc>
                  <a:spcPts val="2749"/>
                </a:lnSpc>
              </a:pPr>
              <a:r>
                <a:rPr lang="en-US" sz="2499" b="true">
                  <a:solidFill>
                    <a:srgbClr val="FFFFFF"/>
                  </a:solidFill>
                  <a:latin typeface="Muli Regular Bold"/>
                  <a:ea typeface="Muli Regular Bold"/>
                  <a:cs typeface="Muli Regular Bold"/>
                  <a:sym typeface="Muli Regular Bold"/>
                </a:rPr>
                <a:t>Noia</a:t>
              </a:r>
            </a:p>
            <a:p>
              <a:pPr algn="l">
                <a:lnSpc>
                  <a:spcPts val="2750"/>
                </a:lnSpc>
              </a:pPr>
            </a:p>
          </p:txBody>
        </p:sp>
      </p:grpSp>
      <p:grpSp>
        <p:nvGrpSpPr>
          <p:cNvPr name="Group 23" id="23"/>
          <p:cNvGrpSpPr/>
          <p:nvPr/>
        </p:nvGrpSpPr>
        <p:grpSpPr>
          <a:xfrm rot="0">
            <a:off x="12779920" y="3591957"/>
            <a:ext cx="2576541" cy="1062463"/>
            <a:chOff x="0" y="0"/>
            <a:chExt cx="3435388" cy="1416618"/>
          </a:xfrm>
        </p:grpSpPr>
        <p:sp>
          <p:nvSpPr>
            <p:cNvPr name="AutoShape 24" id="24"/>
            <p:cNvSpPr/>
            <p:nvPr/>
          </p:nvSpPr>
          <p:spPr>
            <a:xfrm rot="0">
              <a:off x="0" y="1403791"/>
              <a:ext cx="3435388" cy="12827"/>
            </a:xfrm>
            <a:prstGeom prst="rect">
              <a:avLst/>
            </a:prstGeom>
            <a:solidFill>
              <a:srgbClr val="61B1E6"/>
            </a:solidFill>
          </p:spPr>
        </p:sp>
        <p:sp>
          <p:nvSpPr>
            <p:cNvPr name="TextBox 25" id="25"/>
            <p:cNvSpPr txBox="true"/>
            <p:nvPr/>
          </p:nvSpPr>
          <p:spPr>
            <a:xfrm rot="0">
              <a:off x="0" y="28575"/>
              <a:ext cx="3435388" cy="922811"/>
            </a:xfrm>
            <a:prstGeom prst="rect">
              <a:avLst/>
            </a:prstGeom>
          </p:spPr>
          <p:txBody>
            <a:bodyPr anchor="t" rtlCol="false" tIns="0" lIns="0" bIns="0" rIns="0">
              <a:spAutoFit/>
            </a:bodyPr>
            <a:lstStyle/>
            <a:p>
              <a:pPr algn="l">
                <a:lnSpc>
                  <a:spcPts val="2749"/>
                </a:lnSpc>
              </a:pPr>
              <a:r>
                <a:rPr lang="en-US" sz="2499" b="true">
                  <a:solidFill>
                    <a:srgbClr val="FFFFFF"/>
                  </a:solidFill>
                  <a:latin typeface="Muli Regular Bold"/>
                  <a:ea typeface="Muli Regular Bold"/>
                  <a:cs typeface="Muli Regular Bold"/>
                  <a:sym typeface="Muli Regular Bold"/>
                </a:rPr>
                <a:t>Atto involontario</a:t>
              </a:r>
            </a:p>
            <a:p>
              <a:pPr algn="l">
                <a:lnSpc>
                  <a:spcPts val="2750"/>
                </a:lnSpc>
              </a:pP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1726125" y="2799444"/>
            <a:ext cx="3618508" cy="1126480"/>
            <a:chOff x="0" y="0"/>
            <a:chExt cx="4824677" cy="1501973"/>
          </a:xfrm>
        </p:grpSpPr>
        <p:sp>
          <p:nvSpPr>
            <p:cNvPr name="AutoShape 3" id="3"/>
            <p:cNvSpPr/>
            <p:nvPr/>
          </p:nvSpPr>
          <p:spPr>
            <a:xfrm rot="0">
              <a:off x="0" y="811456"/>
              <a:ext cx="4824677" cy="12834"/>
            </a:xfrm>
            <a:prstGeom prst="rect">
              <a:avLst/>
            </a:prstGeom>
            <a:solidFill>
              <a:srgbClr val="61B1E6"/>
            </a:solidFill>
          </p:spPr>
        </p:sp>
        <p:sp>
          <p:nvSpPr>
            <p:cNvPr name="TextBox 4" id="4"/>
            <p:cNvSpPr txBox="true"/>
            <p:nvPr/>
          </p:nvSpPr>
          <p:spPr>
            <a:xfrm rot="0">
              <a:off x="0" y="28575"/>
              <a:ext cx="4824677" cy="468285"/>
            </a:xfrm>
            <a:prstGeom prst="rect">
              <a:avLst/>
            </a:prstGeom>
          </p:spPr>
          <p:txBody>
            <a:bodyPr anchor="t" rtlCol="false" tIns="0" lIns="0" bIns="0" rIns="0">
              <a:spAutoFit/>
            </a:bodyPr>
            <a:lstStyle/>
            <a:p>
              <a:pPr algn="l">
                <a:lnSpc>
                  <a:spcPts val="2750"/>
                </a:lnSpc>
              </a:pPr>
            </a:p>
          </p:txBody>
        </p:sp>
        <p:sp>
          <p:nvSpPr>
            <p:cNvPr name="TextBox 5" id="5"/>
            <p:cNvSpPr txBox="true"/>
            <p:nvPr/>
          </p:nvSpPr>
          <p:spPr>
            <a:xfrm rot="0">
              <a:off x="0" y="1091262"/>
              <a:ext cx="4824677" cy="410711"/>
            </a:xfrm>
            <a:prstGeom prst="rect">
              <a:avLst/>
            </a:prstGeom>
          </p:spPr>
          <p:txBody>
            <a:bodyPr anchor="t" rtlCol="false" tIns="0" lIns="0" bIns="0" rIns="0">
              <a:spAutoFit/>
            </a:bodyPr>
            <a:lstStyle/>
            <a:p>
              <a:pPr algn="l" marL="388620" indent="-194310" lvl="1">
                <a:lnSpc>
                  <a:spcPts val="2700"/>
                </a:lnSpc>
                <a:buAutoNum type="arabicPeriod" startAt="1"/>
              </a:pPr>
              <a:r>
                <a:rPr lang="en-US" sz="1800">
                  <a:solidFill>
                    <a:srgbClr val="FFFFFF"/>
                  </a:solidFill>
                  <a:latin typeface="Muli Regular"/>
                  <a:ea typeface="Muli Regular"/>
                  <a:cs typeface="Muli Regular"/>
                  <a:sym typeface="Muli Regular"/>
                </a:rPr>
                <a:t>Accedi al gruppo Facebook: </a:t>
              </a:r>
            </a:p>
          </p:txBody>
        </p:sp>
      </p:grpSp>
      <p:grpSp>
        <p:nvGrpSpPr>
          <p:cNvPr name="Group 6" id="6"/>
          <p:cNvGrpSpPr/>
          <p:nvPr/>
        </p:nvGrpSpPr>
        <p:grpSpPr>
          <a:xfrm rot="0">
            <a:off x="1726125" y="3709429"/>
            <a:ext cx="3618508" cy="1808269"/>
            <a:chOff x="0" y="0"/>
            <a:chExt cx="4824677" cy="2411026"/>
          </a:xfrm>
        </p:grpSpPr>
        <p:sp>
          <p:nvSpPr>
            <p:cNvPr name="AutoShape 7" id="7"/>
            <p:cNvSpPr/>
            <p:nvPr/>
          </p:nvSpPr>
          <p:spPr>
            <a:xfrm rot="0">
              <a:off x="0" y="811456"/>
              <a:ext cx="4824677" cy="12834"/>
            </a:xfrm>
            <a:prstGeom prst="rect">
              <a:avLst/>
            </a:prstGeom>
            <a:solidFill>
              <a:srgbClr val="61B1E6"/>
            </a:solidFill>
          </p:spPr>
        </p:sp>
        <p:sp>
          <p:nvSpPr>
            <p:cNvPr name="TextBox 8" id="8"/>
            <p:cNvSpPr txBox="true"/>
            <p:nvPr/>
          </p:nvSpPr>
          <p:spPr>
            <a:xfrm rot="0">
              <a:off x="0" y="28575"/>
              <a:ext cx="4824677" cy="468285"/>
            </a:xfrm>
            <a:prstGeom prst="rect">
              <a:avLst/>
            </a:prstGeom>
          </p:spPr>
          <p:txBody>
            <a:bodyPr anchor="t" rtlCol="false" tIns="0" lIns="0" bIns="0" rIns="0">
              <a:spAutoFit/>
            </a:bodyPr>
            <a:lstStyle/>
            <a:p>
              <a:pPr algn="l">
                <a:lnSpc>
                  <a:spcPts val="2750"/>
                </a:lnSpc>
              </a:pPr>
            </a:p>
          </p:txBody>
        </p:sp>
        <p:sp>
          <p:nvSpPr>
            <p:cNvPr name="TextBox 9" id="9"/>
            <p:cNvSpPr txBox="true"/>
            <p:nvPr/>
          </p:nvSpPr>
          <p:spPr>
            <a:xfrm rot="0">
              <a:off x="0" y="1091262"/>
              <a:ext cx="4824677" cy="1319764"/>
            </a:xfrm>
            <a:prstGeom prst="rect">
              <a:avLst/>
            </a:prstGeom>
          </p:spPr>
          <p:txBody>
            <a:bodyPr anchor="t" rtlCol="false" tIns="0" lIns="0" bIns="0" rIns="0">
              <a:spAutoFit/>
            </a:bodyPr>
            <a:lstStyle/>
            <a:p>
              <a:pPr algn="l">
                <a:lnSpc>
                  <a:spcPts val="2700"/>
                </a:lnSpc>
              </a:pPr>
              <a:r>
                <a:rPr lang="en-US" sz="1800">
                  <a:solidFill>
                    <a:srgbClr val="FFFFFF"/>
                  </a:solidFill>
                  <a:latin typeface="Muli Regular"/>
                  <a:ea typeface="Muli Regular"/>
                  <a:cs typeface="Muli Regular"/>
                  <a:sym typeface="Muli Regular"/>
                </a:rPr>
                <a:t>2. A turno un compagno posterà un articolo che reputa particolarmente interessante. </a:t>
              </a:r>
            </a:p>
          </p:txBody>
        </p:sp>
      </p:grpSp>
      <p:grpSp>
        <p:nvGrpSpPr>
          <p:cNvPr name="Group 10" id="10"/>
          <p:cNvGrpSpPr/>
          <p:nvPr/>
        </p:nvGrpSpPr>
        <p:grpSpPr>
          <a:xfrm rot="0">
            <a:off x="1726125" y="5287124"/>
            <a:ext cx="3618508" cy="1808269"/>
            <a:chOff x="0" y="0"/>
            <a:chExt cx="4824677" cy="2411026"/>
          </a:xfrm>
        </p:grpSpPr>
        <p:sp>
          <p:nvSpPr>
            <p:cNvPr name="AutoShape 11" id="11"/>
            <p:cNvSpPr/>
            <p:nvPr/>
          </p:nvSpPr>
          <p:spPr>
            <a:xfrm rot="0">
              <a:off x="0" y="811456"/>
              <a:ext cx="4824677" cy="12834"/>
            </a:xfrm>
            <a:prstGeom prst="rect">
              <a:avLst/>
            </a:prstGeom>
            <a:solidFill>
              <a:srgbClr val="61B1E6"/>
            </a:solidFill>
          </p:spPr>
        </p:sp>
        <p:sp>
          <p:nvSpPr>
            <p:cNvPr name="TextBox 12" id="12"/>
            <p:cNvSpPr txBox="true"/>
            <p:nvPr/>
          </p:nvSpPr>
          <p:spPr>
            <a:xfrm rot="0">
              <a:off x="0" y="28575"/>
              <a:ext cx="4824677" cy="468285"/>
            </a:xfrm>
            <a:prstGeom prst="rect">
              <a:avLst/>
            </a:prstGeom>
          </p:spPr>
          <p:txBody>
            <a:bodyPr anchor="t" rtlCol="false" tIns="0" lIns="0" bIns="0" rIns="0">
              <a:spAutoFit/>
            </a:bodyPr>
            <a:lstStyle/>
            <a:p>
              <a:pPr algn="l">
                <a:lnSpc>
                  <a:spcPts val="2750"/>
                </a:lnSpc>
              </a:pPr>
            </a:p>
          </p:txBody>
        </p:sp>
        <p:sp>
          <p:nvSpPr>
            <p:cNvPr name="TextBox 13" id="13"/>
            <p:cNvSpPr txBox="true"/>
            <p:nvPr/>
          </p:nvSpPr>
          <p:spPr>
            <a:xfrm rot="0">
              <a:off x="0" y="1091262"/>
              <a:ext cx="4824677" cy="1319764"/>
            </a:xfrm>
            <a:prstGeom prst="rect">
              <a:avLst/>
            </a:prstGeom>
          </p:spPr>
          <p:txBody>
            <a:bodyPr anchor="t" rtlCol="false" tIns="0" lIns="0" bIns="0" rIns="0">
              <a:spAutoFit/>
            </a:bodyPr>
            <a:lstStyle/>
            <a:p>
              <a:pPr algn="l">
                <a:lnSpc>
                  <a:spcPts val="2700"/>
                </a:lnSpc>
              </a:pPr>
              <a:r>
                <a:rPr lang="en-US" sz="1800">
                  <a:solidFill>
                    <a:srgbClr val="FFFFFF"/>
                  </a:solidFill>
                  <a:latin typeface="Muli Regular"/>
                  <a:ea typeface="Muli Regular"/>
                  <a:cs typeface="Muli Regular"/>
                  <a:sym typeface="Muli Regular"/>
                </a:rPr>
                <a:t>3. Ognuno esprime, via scritta, la sua opinione, commentando l'articolo. </a:t>
              </a:r>
            </a:p>
          </p:txBody>
        </p:sp>
      </p:grpSp>
      <p:sp>
        <p:nvSpPr>
          <p:cNvPr name="Freeform 14" id="14"/>
          <p:cNvSpPr/>
          <p:nvPr/>
        </p:nvSpPr>
        <p:spPr>
          <a:xfrm flipH="false" flipV="false" rot="0">
            <a:off x="10552386" y="4133859"/>
            <a:ext cx="6429375" cy="4114800"/>
          </a:xfrm>
          <a:custGeom>
            <a:avLst/>
            <a:gdLst/>
            <a:ahLst/>
            <a:cxnLst/>
            <a:rect r="r" b="b" t="t" l="l"/>
            <a:pathLst>
              <a:path h="4114800" w="6429375">
                <a:moveTo>
                  <a:pt x="0" y="0"/>
                </a:moveTo>
                <a:lnTo>
                  <a:pt x="6429375" y="0"/>
                </a:lnTo>
                <a:lnTo>
                  <a:pt x="642937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5" id="15"/>
          <p:cNvSpPr txBox="true"/>
          <p:nvPr/>
        </p:nvSpPr>
        <p:spPr>
          <a:xfrm rot="0">
            <a:off x="1564487" y="1076325"/>
            <a:ext cx="14238823" cy="1399507"/>
          </a:xfrm>
          <a:prstGeom prst="rect">
            <a:avLst/>
          </a:prstGeom>
        </p:spPr>
        <p:txBody>
          <a:bodyPr anchor="t" rtlCol="false" tIns="0" lIns="0" bIns="0" rIns="0">
            <a:spAutoFit/>
          </a:bodyPr>
          <a:lstStyle/>
          <a:p>
            <a:pPr algn="l">
              <a:lnSpc>
                <a:spcPts val="5500"/>
              </a:lnSpc>
            </a:pPr>
            <a:r>
              <a:rPr lang="en-US" sz="5000" spc="250">
                <a:solidFill>
                  <a:srgbClr val="FFFFFF"/>
                </a:solidFill>
                <a:latin typeface="Muli Bold"/>
                <a:ea typeface="Muli Bold"/>
                <a:cs typeface="Muli Bold"/>
                <a:sym typeface="Muli Bold"/>
              </a:rPr>
              <a:t>ESERCIZIO DI COMUNICAZIONE</a:t>
            </a:r>
          </a:p>
          <a:p>
            <a:pPr algn="l">
              <a:lnSpc>
                <a:spcPts val="5500"/>
              </a:lnSpc>
            </a:pPr>
          </a:p>
        </p:txBody>
      </p:sp>
      <p:grpSp>
        <p:nvGrpSpPr>
          <p:cNvPr name="Group 16" id="16"/>
          <p:cNvGrpSpPr/>
          <p:nvPr/>
        </p:nvGrpSpPr>
        <p:grpSpPr>
          <a:xfrm rot="0">
            <a:off x="1726125" y="6912646"/>
            <a:ext cx="3618508" cy="1467374"/>
            <a:chOff x="0" y="0"/>
            <a:chExt cx="4824677" cy="1956499"/>
          </a:xfrm>
        </p:grpSpPr>
        <p:sp>
          <p:nvSpPr>
            <p:cNvPr name="AutoShape 17" id="17"/>
            <p:cNvSpPr/>
            <p:nvPr/>
          </p:nvSpPr>
          <p:spPr>
            <a:xfrm rot="0">
              <a:off x="0" y="811456"/>
              <a:ext cx="4824677" cy="12834"/>
            </a:xfrm>
            <a:prstGeom prst="rect">
              <a:avLst/>
            </a:prstGeom>
            <a:solidFill>
              <a:srgbClr val="61B1E6"/>
            </a:solidFill>
          </p:spPr>
        </p:sp>
        <p:sp>
          <p:nvSpPr>
            <p:cNvPr name="TextBox 18" id="18"/>
            <p:cNvSpPr txBox="true"/>
            <p:nvPr/>
          </p:nvSpPr>
          <p:spPr>
            <a:xfrm rot="0">
              <a:off x="0" y="28575"/>
              <a:ext cx="4824677" cy="468285"/>
            </a:xfrm>
            <a:prstGeom prst="rect">
              <a:avLst/>
            </a:prstGeom>
          </p:spPr>
          <p:txBody>
            <a:bodyPr anchor="t" rtlCol="false" tIns="0" lIns="0" bIns="0" rIns="0">
              <a:spAutoFit/>
            </a:bodyPr>
            <a:lstStyle/>
            <a:p>
              <a:pPr algn="l">
                <a:lnSpc>
                  <a:spcPts val="2750"/>
                </a:lnSpc>
              </a:pPr>
            </a:p>
          </p:txBody>
        </p:sp>
        <p:sp>
          <p:nvSpPr>
            <p:cNvPr name="TextBox 19" id="19"/>
            <p:cNvSpPr txBox="true"/>
            <p:nvPr/>
          </p:nvSpPr>
          <p:spPr>
            <a:xfrm rot="0">
              <a:off x="0" y="1091262"/>
              <a:ext cx="4824677" cy="865238"/>
            </a:xfrm>
            <a:prstGeom prst="rect">
              <a:avLst/>
            </a:prstGeom>
          </p:spPr>
          <p:txBody>
            <a:bodyPr anchor="t" rtlCol="false" tIns="0" lIns="0" bIns="0" rIns="0">
              <a:spAutoFit/>
            </a:bodyPr>
            <a:lstStyle/>
            <a:p>
              <a:pPr algn="l">
                <a:lnSpc>
                  <a:spcPts val="2700"/>
                </a:lnSpc>
              </a:pPr>
              <a:r>
                <a:rPr lang="en-US" sz="1800">
                  <a:solidFill>
                    <a:srgbClr val="FFFFFF"/>
                  </a:solidFill>
                  <a:latin typeface="Muli Regular"/>
                  <a:ea typeface="Muli Regular"/>
                  <a:cs typeface="Muli Regular"/>
                  <a:sym typeface="Muli Regular"/>
                </a:rPr>
                <a:t>4. Condividi i tuoi vissuti emotivi via chat</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9144000" cy="10287000"/>
          </a:xfrm>
          <a:custGeom>
            <a:avLst/>
            <a:gdLst/>
            <a:ahLst/>
            <a:cxnLst/>
            <a:rect r="r" b="b" t="t" l="l"/>
            <a:pathLst>
              <a:path h="10287000" w="9144000">
                <a:moveTo>
                  <a:pt x="0" y="0"/>
                </a:moveTo>
                <a:lnTo>
                  <a:pt x="9144000" y="0"/>
                </a:lnTo>
                <a:lnTo>
                  <a:pt x="9144000" y="10287000"/>
                </a:lnTo>
                <a:lnTo>
                  <a:pt x="0" y="10287000"/>
                </a:lnTo>
                <a:lnTo>
                  <a:pt x="0" y="0"/>
                </a:lnTo>
                <a:close/>
              </a:path>
            </a:pathLst>
          </a:custGeom>
          <a:blipFill>
            <a:blip r:embed="rId2"/>
            <a:stretch>
              <a:fillRect l="-34375" t="0" r="-34375" b="0"/>
            </a:stretch>
          </a:blipFill>
        </p:spPr>
      </p:sp>
      <p:grpSp>
        <p:nvGrpSpPr>
          <p:cNvPr name="Group 3" id="3"/>
          <p:cNvGrpSpPr/>
          <p:nvPr/>
        </p:nvGrpSpPr>
        <p:grpSpPr>
          <a:xfrm rot="0">
            <a:off x="16572909" y="9347718"/>
            <a:ext cx="686391" cy="266425"/>
            <a:chOff x="0" y="0"/>
            <a:chExt cx="1105903" cy="429260"/>
          </a:xfrm>
        </p:grpSpPr>
        <p:sp>
          <p:nvSpPr>
            <p:cNvPr name="Freeform 4" id="4"/>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sp>
        <p:nvSpPr>
          <p:cNvPr name="TextBox 5" id="5"/>
          <p:cNvSpPr txBox="true"/>
          <p:nvPr/>
        </p:nvSpPr>
        <p:spPr>
          <a:xfrm rot="0">
            <a:off x="10885313" y="3403290"/>
            <a:ext cx="6576307" cy="2628900"/>
          </a:xfrm>
          <a:prstGeom prst="rect">
            <a:avLst/>
          </a:prstGeom>
        </p:spPr>
        <p:txBody>
          <a:bodyPr anchor="t" rtlCol="false" tIns="0" lIns="0" bIns="0" rIns="0">
            <a:spAutoFit/>
          </a:bodyPr>
          <a:lstStyle/>
          <a:p>
            <a:pPr algn="l">
              <a:lnSpc>
                <a:spcPts val="5250"/>
              </a:lnSpc>
            </a:pPr>
            <a:r>
              <a:rPr lang="en-US" sz="3500">
                <a:solidFill>
                  <a:srgbClr val="FFFFFF"/>
                </a:solidFill>
                <a:latin typeface="Muli Regular"/>
                <a:ea typeface="Muli Regular"/>
                <a:cs typeface="Muli Regular"/>
                <a:sym typeface="Muli Regular"/>
              </a:rPr>
              <a:t>Condivisione pubblica di immagini o video intimi tramite Internet senza il consenso dei protagonisti degli stessi.</a:t>
            </a:r>
          </a:p>
        </p:txBody>
      </p:sp>
      <p:grpSp>
        <p:nvGrpSpPr>
          <p:cNvPr name="Group 6" id="6"/>
          <p:cNvGrpSpPr/>
          <p:nvPr/>
        </p:nvGrpSpPr>
        <p:grpSpPr>
          <a:xfrm rot="0">
            <a:off x="9625880" y="6982420"/>
            <a:ext cx="8419518" cy="1985009"/>
            <a:chOff x="0" y="0"/>
            <a:chExt cx="6991426" cy="1648318"/>
          </a:xfrm>
        </p:grpSpPr>
        <p:sp>
          <p:nvSpPr>
            <p:cNvPr name="Freeform 7" id="7"/>
            <p:cNvSpPr/>
            <p:nvPr/>
          </p:nvSpPr>
          <p:spPr>
            <a:xfrm flipH="false" flipV="false" rot="0">
              <a:off x="0" y="0"/>
              <a:ext cx="6991426" cy="1648318"/>
            </a:xfrm>
            <a:custGeom>
              <a:avLst/>
              <a:gdLst/>
              <a:ahLst/>
              <a:cxnLst/>
              <a:rect r="r" b="b" t="t" l="l"/>
              <a:pathLst>
                <a:path h="1648318" w="6991426">
                  <a:moveTo>
                    <a:pt x="0" y="0"/>
                  </a:moveTo>
                  <a:lnTo>
                    <a:pt x="0" y="1648318"/>
                  </a:lnTo>
                  <a:lnTo>
                    <a:pt x="6991426" y="1648318"/>
                  </a:lnTo>
                  <a:lnTo>
                    <a:pt x="6991426" y="0"/>
                  </a:lnTo>
                  <a:lnTo>
                    <a:pt x="0" y="0"/>
                  </a:lnTo>
                  <a:close/>
                  <a:moveTo>
                    <a:pt x="6930466" y="1587358"/>
                  </a:moveTo>
                  <a:lnTo>
                    <a:pt x="59690" y="1587358"/>
                  </a:lnTo>
                  <a:lnTo>
                    <a:pt x="59690" y="59690"/>
                  </a:lnTo>
                  <a:lnTo>
                    <a:pt x="6930466" y="59690"/>
                  </a:lnTo>
                  <a:lnTo>
                    <a:pt x="6930466" y="1587358"/>
                  </a:lnTo>
                  <a:close/>
                </a:path>
              </a:pathLst>
            </a:custGeom>
            <a:solidFill>
              <a:srgbClr val="4F88CB"/>
            </a:solidFill>
          </p:spPr>
        </p:sp>
      </p:grpSp>
      <p:sp>
        <p:nvSpPr>
          <p:cNvPr name="TextBox 8" id="8"/>
          <p:cNvSpPr txBox="true"/>
          <p:nvPr/>
        </p:nvSpPr>
        <p:spPr>
          <a:xfrm rot="0">
            <a:off x="9839449" y="7165679"/>
            <a:ext cx="7655123" cy="1634264"/>
          </a:xfrm>
          <a:prstGeom prst="rect">
            <a:avLst/>
          </a:prstGeom>
        </p:spPr>
        <p:txBody>
          <a:bodyPr anchor="t" rtlCol="false" tIns="0" lIns="0" bIns="0" rIns="0">
            <a:spAutoFit/>
          </a:bodyPr>
          <a:lstStyle/>
          <a:p>
            <a:pPr algn="ctr">
              <a:lnSpc>
                <a:spcPts val="4313"/>
              </a:lnSpc>
            </a:pPr>
            <a:r>
              <a:rPr lang="en-US" sz="3317" spc="165">
                <a:solidFill>
                  <a:srgbClr val="364182"/>
                </a:solidFill>
                <a:latin typeface="Raleway"/>
                <a:ea typeface="Raleway"/>
                <a:cs typeface="Raleway"/>
                <a:sym typeface="Raleway"/>
              </a:rPr>
              <a:t> </a:t>
            </a:r>
            <a:r>
              <a:rPr lang="en-US" sz="3317" spc="165">
                <a:solidFill>
                  <a:srgbClr val="FFFFFF"/>
                </a:solidFill>
                <a:latin typeface="Raleway"/>
                <a:ea typeface="Raleway"/>
                <a:cs typeface="Raleway"/>
                <a:sym typeface="Raleway"/>
              </a:rPr>
              <a:t>L'obiettivo rimane quello di</a:t>
            </a:r>
          </a:p>
          <a:p>
            <a:pPr algn="ctr">
              <a:lnSpc>
                <a:spcPts val="4313"/>
              </a:lnSpc>
            </a:pPr>
            <a:r>
              <a:rPr lang="en-US" sz="3317" spc="165">
                <a:solidFill>
                  <a:srgbClr val="1A5BBC"/>
                </a:solidFill>
                <a:latin typeface="Raleway"/>
                <a:ea typeface="Raleway"/>
                <a:cs typeface="Raleway"/>
                <a:sym typeface="Raleway"/>
              </a:rPr>
              <a:t> </a:t>
            </a:r>
            <a:r>
              <a:rPr lang="en-US" b="true" sz="3317" spc="165">
                <a:solidFill>
                  <a:srgbClr val="1A5BBC"/>
                </a:solidFill>
                <a:latin typeface="Raleway Bold"/>
                <a:ea typeface="Raleway Bold"/>
                <a:cs typeface="Raleway Bold"/>
                <a:sym typeface="Raleway Bold"/>
              </a:rPr>
              <a:t>UMILIARE</a:t>
            </a:r>
          </a:p>
          <a:p>
            <a:pPr algn="ctr">
              <a:lnSpc>
                <a:spcPts val="4313"/>
              </a:lnSpc>
              <a:spcBef>
                <a:spcPct val="0"/>
              </a:spcBef>
            </a:pPr>
            <a:r>
              <a:rPr lang="en-US" sz="3317" spc="165">
                <a:solidFill>
                  <a:srgbClr val="FFFFFF"/>
                </a:solidFill>
                <a:latin typeface="Raleway"/>
                <a:ea typeface="Raleway"/>
                <a:cs typeface="Raleway"/>
                <a:sym typeface="Raleway"/>
              </a:rPr>
              <a:t>la persona e vendicarsi di qualcosa</a:t>
            </a:r>
            <a:r>
              <a:rPr lang="en-US" sz="3317" spc="165">
                <a:solidFill>
                  <a:srgbClr val="364182"/>
                </a:solidFill>
                <a:latin typeface="Raleway"/>
                <a:ea typeface="Raleway"/>
                <a:cs typeface="Raleway"/>
                <a:sym typeface="Raleway"/>
              </a:rPr>
              <a:t>.</a:t>
            </a:r>
          </a:p>
        </p:txBody>
      </p:sp>
      <p:sp>
        <p:nvSpPr>
          <p:cNvPr name="TextBox 9" id="9"/>
          <p:cNvSpPr txBox="true"/>
          <p:nvPr/>
        </p:nvSpPr>
        <p:spPr>
          <a:xfrm rot="0">
            <a:off x="10885313" y="615315"/>
            <a:ext cx="6373987" cy="1567815"/>
          </a:xfrm>
          <a:prstGeom prst="rect">
            <a:avLst/>
          </a:prstGeom>
        </p:spPr>
        <p:txBody>
          <a:bodyPr anchor="t" rtlCol="false" tIns="0" lIns="0" bIns="0" rIns="0">
            <a:spAutoFit/>
          </a:bodyPr>
          <a:lstStyle/>
          <a:p>
            <a:pPr algn="just">
              <a:lnSpc>
                <a:spcPts val="6240"/>
              </a:lnSpc>
            </a:pPr>
            <a:r>
              <a:rPr lang="en-US" sz="4800" spc="240">
                <a:solidFill>
                  <a:srgbClr val="1A5BBC"/>
                </a:solidFill>
                <a:latin typeface="Raleway"/>
                <a:ea typeface="Raleway"/>
                <a:cs typeface="Raleway"/>
                <a:sym typeface="Raleway"/>
              </a:rPr>
              <a:t>DAL SEXTING </a:t>
            </a:r>
          </a:p>
          <a:p>
            <a:pPr algn="l">
              <a:lnSpc>
                <a:spcPts val="6240"/>
              </a:lnSpc>
            </a:pPr>
            <a:r>
              <a:rPr lang="en-US" sz="4800" spc="240">
                <a:solidFill>
                  <a:srgbClr val="1A5BBC"/>
                </a:solidFill>
                <a:latin typeface="Raleway"/>
                <a:ea typeface="Raleway"/>
                <a:cs typeface="Raleway"/>
                <a:sym typeface="Raleway"/>
              </a:rPr>
              <a:t>AL REVENGE PORN</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16572909" y="8991875"/>
            <a:ext cx="686391" cy="266425"/>
            <a:chOff x="0" y="0"/>
            <a:chExt cx="1105903" cy="429260"/>
          </a:xfrm>
        </p:grpSpPr>
        <p:sp>
          <p:nvSpPr>
            <p:cNvPr name="Freeform 3" id="3"/>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FFFFFF"/>
            </a:solidFill>
          </p:spPr>
        </p:sp>
      </p:grpSp>
      <p:grpSp>
        <p:nvGrpSpPr>
          <p:cNvPr name="Group 4" id="4"/>
          <p:cNvGrpSpPr/>
          <p:nvPr/>
        </p:nvGrpSpPr>
        <p:grpSpPr>
          <a:xfrm rot="0">
            <a:off x="0" y="0"/>
            <a:ext cx="5270307" cy="1607879"/>
            <a:chOff x="0" y="0"/>
            <a:chExt cx="7027075" cy="2143838"/>
          </a:xfrm>
        </p:grpSpPr>
        <p:sp>
          <p:nvSpPr>
            <p:cNvPr name="AutoShape 5" id="5"/>
            <p:cNvSpPr/>
            <p:nvPr/>
          </p:nvSpPr>
          <p:spPr>
            <a:xfrm rot="0">
              <a:off x="0" y="0"/>
              <a:ext cx="7027075" cy="2143838"/>
            </a:xfrm>
            <a:prstGeom prst="rect">
              <a:avLst/>
            </a:prstGeom>
            <a:solidFill>
              <a:srgbClr val="1A5BBC"/>
            </a:solidFill>
          </p:spPr>
        </p:sp>
        <p:sp>
          <p:nvSpPr>
            <p:cNvPr name="TextBox 6" id="6"/>
            <p:cNvSpPr txBox="true"/>
            <p:nvPr/>
          </p:nvSpPr>
          <p:spPr>
            <a:xfrm rot="0">
              <a:off x="1750497" y="294735"/>
              <a:ext cx="4812527" cy="1582944"/>
            </a:xfrm>
            <a:prstGeom prst="rect">
              <a:avLst/>
            </a:prstGeom>
          </p:spPr>
          <p:txBody>
            <a:bodyPr anchor="t" rtlCol="false" tIns="0" lIns="0" bIns="0" rIns="0">
              <a:spAutoFit/>
            </a:bodyPr>
            <a:lstStyle/>
            <a:p>
              <a:pPr algn="l">
                <a:lnSpc>
                  <a:spcPts val="3079"/>
                </a:lnSpc>
              </a:pPr>
              <a:r>
                <a:rPr lang="en-US" sz="2799">
                  <a:solidFill>
                    <a:srgbClr val="1B1A1A"/>
                  </a:solidFill>
                  <a:latin typeface="Muli Bold"/>
                  <a:ea typeface="Muli Bold"/>
                  <a:cs typeface="Muli Bold"/>
                  <a:sym typeface="Muli Bold"/>
                </a:rPr>
                <a:t>Approfondimento:</a:t>
              </a:r>
            </a:p>
            <a:p>
              <a:pPr algn="l">
                <a:lnSpc>
                  <a:spcPts val="3079"/>
                </a:lnSpc>
              </a:pPr>
              <a:r>
                <a:rPr lang="en-US" sz="2799">
                  <a:solidFill>
                    <a:srgbClr val="1B1A1A"/>
                  </a:solidFill>
                  <a:latin typeface="Muli Bold"/>
                  <a:ea typeface="Muli Bold"/>
                  <a:cs typeface="Muli Bold"/>
                  <a:sym typeface="Muli Bold"/>
                </a:rPr>
                <a:t>perchè la gente fa sexting?</a:t>
              </a:r>
            </a:p>
          </p:txBody>
        </p:sp>
      </p:grpSp>
      <p:sp>
        <p:nvSpPr>
          <p:cNvPr name="Freeform 7" id="7"/>
          <p:cNvSpPr/>
          <p:nvPr/>
        </p:nvSpPr>
        <p:spPr>
          <a:xfrm flipH="false" flipV="false" rot="0">
            <a:off x="10291623" y="0"/>
            <a:ext cx="12340544" cy="10619416"/>
          </a:xfrm>
          <a:custGeom>
            <a:avLst/>
            <a:gdLst/>
            <a:ahLst/>
            <a:cxnLst/>
            <a:rect r="r" b="b" t="t" l="l"/>
            <a:pathLst>
              <a:path h="10619416" w="12340544">
                <a:moveTo>
                  <a:pt x="0" y="0"/>
                </a:moveTo>
                <a:lnTo>
                  <a:pt x="12340543" y="0"/>
                </a:lnTo>
                <a:lnTo>
                  <a:pt x="12340543" y="10619416"/>
                </a:lnTo>
                <a:lnTo>
                  <a:pt x="0" y="10619416"/>
                </a:lnTo>
                <a:lnTo>
                  <a:pt x="0" y="0"/>
                </a:lnTo>
                <a:close/>
              </a:path>
            </a:pathLst>
          </a:custGeom>
          <a:blipFill>
            <a:blip r:embed="rId2"/>
            <a:stretch>
              <a:fillRect l="-14539" t="0" r="-14539" b="0"/>
            </a:stretch>
          </a:blipFill>
        </p:spPr>
      </p:sp>
      <p:sp>
        <p:nvSpPr>
          <p:cNvPr name="TextBox 8" id="8"/>
          <p:cNvSpPr txBox="true"/>
          <p:nvPr/>
        </p:nvSpPr>
        <p:spPr>
          <a:xfrm rot="0">
            <a:off x="1312873" y="2139315"/>
            <a:ext cx="6195008" cy="6833235"/>
          </a:xfrm>
          <a:prstGeom prst="rect">
            <a:avLst/>
          </a:prstGeom>
        </p:spPr>
        <p:txBody>
          <a:bodyPr anchor="t" rtlCol="false" tIns="0" lIns="0" bIns="0" rIns="0">
            <a:spAutoFit/>
          </a:bodyPr>
          <a:lstStyle/>
          <a:p>
            <a:pPr algn="l">
              <a:lnSpc>
                <a:spcPts val="3599"/>
              </a:lnSpc>
            </a:pPr>
            <a:r>
              <a:rPr lang="en-US" sz="2399">
                <a:solidFill>
                  <a:srgbClr val="FFFFFF"/>
                </a:solidFill>
                <a:latin typeface="Muli Regular"/>
                <a:ea typeface="Muli Regular"/>
                <a:cs typeface="Muli Regular"/>
                <a:sym typeface="Muli Regular"/>
              </a:rPr>
              <a:t>Non sono solo i ragazzi a fare sexting, ma capita sempre più di frequente tra adulti e anziani.</a:t>
            </a:r>
          </a:p>
          <a:p>
            <a:pPr algn="l">
              <a:lnSpc>
                <a:spcPts val="3599"/>
              </a:lnSpc>
            </a:pPr>
          </a:p>
          <a:p>
            <a:pPr algn="l">
              <a:lnSpc>
                <a:spcPts val="3599"/>
              </a:lnSpc>
            </a:pPr>
            <a:r>
              <a:rPr lang="en-US" sz="2399">
                <a:solidFill>
                  <a:srgbClr val="FFFFFF"/>
                </a:solidFill>
                <a:latin typeface="Muli Regular"/>
                <a:ea typeface="Muli Regular"/>
                <a:cs typeface="Muli Regular"/>
                <a:sym typeface="Muli Regular"/>
              </a:rPr>
              <a:t>Il sexting aumenta la vicinanza tra i partner, ha un effetto positivo sull'autostima e viene utilizzato come pratica seduttiva. </a:t>
            </a:r>
          </a:p>
          <a:p>
            <a:pPr algn="l">
              <a:lnSpc>
                <a:spcPts val="3599"/>
              </a:lnSpc>
            </a:pPr>
          </a:p>
          <a:p>
            <a:pPr algn="l">
              <a:lnSpc>
                <a:spcPts val="3599"/>
              </a:lnSpc>
            </a:pPr>
            <a:r>
              <a:rPr lang="en-US" sz="2399">
                <a:solidFill>
                  <a:srgbClr val="FFFFFF"/>
                </a:solidFill>
                <a:latin typeface="Muli Regular"/>
                <a:ea typeface="Muli Regular"/>
                <a:cs typeface="Muli Regular"/>
                <a:sym typeface="Muli Regular"/>
              </a:rPr>
              <a:t>Il rischio è legato all'esposizione a fenomeni di revenge porn soprattutto se uniti al  </a:t>
            </a:r>
            <a:r>
              <a:rPr lang="en-US" sz="2399">
                <a:solidFill>
                  <a:srgbClr val="1A5BBC"/>
                </a:solidFill>
                <a:latin typeface="Muli Regular"/>
                <a:ea typeface="Muli Regular"/>
                <a:cs typeface="Muli Regular"/>
                <a:sym typeface="Muli Regular"/>
              </a:rPr>
              <a:t>doxing</a:t>
            </a:r>
            <a:r>
              <a:rPr lang="en-US" sz="2399">
                <a:solidFill>
                  <a:srgbClr val="FFFFFF"/>
                </a:solidFill>
                <a:latin typeface="Muli Regular"/>
                <a:ea typeface="Muli Regular"/>
                <a:cs typeface="Muli Regular"/>
                <a:sym typeface="Muli Regular"/>
              </a:rPr>
              <a:t> (condivisione di informazioni personali della vittima). </a:t>
            </a:r>
          </a:p>
          <a:p>
            <a:pPr algn="l">
              <a:lnSpc>
                <a:spcPts val="3599"/>
              </a:lnSpc>
            </a:pPr>
          </a:p>
          <a:p>
            <a:pPr algn="l">
              <a:lnSpc>
                <a:spcPts val="3599"/>
              </a:lnSpc>
            </a:pPr>
            <a:r>
              <a:rPr lang="en-US" sz="2399">
                <a:solidFill>
                  <a:srgbClr val="FFFFFF"/>
                </a:solidFill>
                <a:latin typeface="Muli Regular"/>
                <a:ea typeface="Muli Regular"/>
                <a:cs typeface="Muli Regular"/>
                <a:sym typeface="Muli Regular"/>
              </a:rPr>
              <a:t>Come affrontare la tematica in maniera educativa?</a:t>
            </a:r>
          </a:p>
        </p:txBody>
      </p:sp>
      <p:sp>
        <p:nvSpPr>
          <p:cNvPr name="Freeform 9" id="9"/>
          <p:cNvSpPr/>
          <p:nvPr/>
        </p:nvSpPr>
        <p:spPr>
          <a:xfrm flipH="false" flipV="false" rot="0">
            <a:off x="7753179" y="7622170"/>
            <a:ext cx="2282038" cy="1973963"/>
          </a:xfrm>
          <a:custGeom>
            <a:avLst/>
            <a:gdLst/>
            <a:ahLst/>
            <a:cxnLst/>
            <a:rect r="r" b="b" t="t" l="l"/>
            <a:pathLst>
              <a:path h="1973963" w="2282038">
                <a:moveTo>
                  <a:pt x="0" y="0"/>
                </a:moveTo>
                <a:lnTo>
                  <a:pt x="2282038" y="0"/>
                </a:lnTo>
                <a:lnTo>
                  <a:pt x="2282038" y="1973963"/>
                </a:lnTo>
                <a:lnTo>
                  <a:pt x="0" y="197396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p:cSld>
    <p:bg>
      <p:bgPr>
        <a:solidFill>
          <a:srgbClr val="1B1A1A"/>
        </a:solidFill>
      </p:bgPr>
    </p:bg>
    <p:spTree>
      <p:nvGrpSpPr>
        <p:cNvPr id="1" name=""/>
        <p:cNvGrpSpPr/>
        <p:nvPr/>
      </p:nvGrpSpPr>
      <p:grpSpPr>
        <a:xfrm>
          <a:off x="0" y="0"/>
          <a:ext cx="0" cy="0"/>
          <a:chOff x="0" y="0"/>
          <a:chExt cx="0" cy="0"/>
        </a:xfrm>
      </p:grpSpPr>
      <p:sp>
        <p:nvSpPr>
          <p:cNvPr name="AutoShape 2" id="2"/>
          <p:cNvSpPr/>
          <p:nvPr/>
        </p:nvSpPr>
        <p:spPr>
          <a:xfrm rot="0">
            <a:off x="0" y="7200900"/>
            <a:ext cx="18288000" cy="3086100"/>
          </a:xfrm>
          <a:prstGeom prst="rect">
            <a:avLst/>
          </a:prstGeom>
          <a:solidFill>
            <a:srgbClr val="FFFFFF"/>
          </a:solidFill>
        </p:spPr>
      </p:sp>
      <p:sp>
        <p:nvSpPr>
          <p:cNvPr name="AutoShape 3" id="3"/>
          <p:cNvSpPr/>
          <p:nvPr/>
        </p:nvSpPr>
        <p:spPr>
          <a:xfrm rot="0">
            <a:off x="1028700" y="5143500"/>
            <a:ext cx="3189391" cy="4114800"/>
          </a:xfrm>
          <a:prstGeom prst="rect">
            <a:avLst/>
          </a:prstGeom>
          <a:solidFill>
            <a:srgbClr val="1A5BBC"/>
          </a:solidFill>
        </p:spPr>
      </p:sp>
      <p:sp>
        <p:nvSpPr>
          <p:cNvPr name="TextBox 4" id="4"/>
          <p:cNvSpPr txBox="true"/>
          <p:nvPr/>
        </p:nvSpPr>
        <p:spPr>
          <a:xfrm rot="0">
            <a:off x="1028700" y="1076325"/>
            <a:ext cx="14238823" cy="1399507"/>
          </a:xfrm>
          <a:prstGeom prst="rect">
            <a:avLst/>
          </a:prstGeom>
        </p:spPr>
        <p:txBody>
          <a:bodyPr anchor="t" rtlCol="false" tIns="0" lIns="0" bIns="0" rIns="0">
            <a:spAutoFit/>
          </a:bodyPr>
          <a:lstStyle/>
          <a:p>
            <a:pPr algn="l">
              <a:lnSpc>
                <a:spcPts val="5500"/>
              </a:lnSpc>
            </a:pPr>
            <a:r>
              <a:rPr lang="en-US" sz="5000" spc="250" b="true">
                <a:solidFill>
                  <a:srgbClr val="FFFFFF"/>
                </a:solidFill>
                <a:latin typeface="Muli Bold Bold"/>
                <a:ea typeface="Muli Bold Bold"/>
                <a:cs typeface="Muli Bold Bold"/>
                <a:sym typeface="Muli Bold Bold"/>
              </a:rPr>
              <a:t>SEXTING E APPROCCI EDUCATIVI</a:t>
            </a:r>
          </a:p>
          <a:p>
            <a:pPr algn="l">
              <a:lnSpc>
                <a:spcPts val="5500"/>
              </a:lnSpc>
            </a:pPr>
          </a:p>
        </p:txBody>
      </p:sp>
      <p:sp>
        <p:nvSpPr>
          <p:cNvPr name="AutoShape 5" id="5"/>
          <p:cNvSpPr/>
          <p:nvPr/>
        </p:nvSpPr>
        <p:spPr>
          <a:xfrm rot="0">
            <a:off x="4843631" y="5143500"/>
            <a:ext cx="3189391" cy="4114800"/>
          </a:xfrm>
          <a:prstGeom prst="rect">
            <a:avLst/>
          </a:prstGeom>
          <a:solidFill>
            <a:srgbClr val="1A5BBC"/>
          </a:solidFill>
        </p:spPr>
      </p:sp>
      <p:sp>
        <p:nvSpPr>
          <p:cNvPr name="AutoShape 6" id="6"/>
          <p:cNvSpPr/>
          <p:nvPr/>
        </p:nvSpPr>
        <p:spPr>
          <a:xfrm rot="0">
            <a:off x="8658563" y="5143500"/>
            <a:ext cx="3189391" cy="4114800"/>
          </a:xfrm>
          <a:prstGeom prst="rect">
            <a:avLst/>
          </a:prstGeom>
          <a:solidFill>
            <a:srgbClr val="1A5BBC"/>
          </a:solidFill>
        </p:spPr>
      </p:sp>
      <p:sp>
        <p:nvSpPr>
          <p:cNvPr name="AutoShape 7" id="7"/>
          <p:cNvSpPr/>
          <p:nvPr/>
        </p:nvSpPr>
        <p:spPr>
          <a:xfrm rot="0">
            <a:off x="12473494" y="5143500"/>
            <a:ext cx="3189391" cy="4114800"/>
          </a:xfrm>
          <a:prstGeom prst="rect">
            <a:avLst/>
          </a:prstGeom>
          <a:solidFill>
            <a:srgbClr val="1A5BBC"/>
          </a:solidFill>
        </p:spPr>
      </p:sp>
      <p:grpSp>
        <p:nvGrpSpPr>
          <p:cNvPr name="Group 8" id="8"/>
          <p:cNvGrpSpPr/>
          <p:nvPr/>
        </p:nvGrpSpPr>
        <p:grpSpPr>
          <a:xfrm rot="0">
            <a:off x="5150057" y="3591957"/>
            <a:ext cx="2576541" cy="721568"/>
            <a:chOff x="0" y="0"/>
            <a:chExt cx="3435388" cy="962091"/>
          </a:xfrm>
        </p:grpSpPr>
        <p:sp>
          <p:nvSpPr>
            <p:cNvPr name="AutoShape 9" id="9"/>
            <p:cNvSpPr/>
            <p:nvPr/>
          </p:nvSpPr>
          <p:spPr>
            <a:xfrm rot="0">
              <a:off x="0" y="949265"/>
              <a:ext cx="3435388" cy="12827"/>
            </a:xfrm>
            <a:prstGeom prst="rect">
              <a:avLst/>
            </a:prstGeom>
            <a:solidFill>
              <a:srgbClr val="61B1E6"/>
            </a:solidFill>
          </p:spPr>
        </p:sp>
        <p:sp>
          <p:nvSpPr>
            <p:cNvPr name="TextBox 10" id="10"/>
            <p:cNvSpPr txBox="true"/>
            <p:nvPr/>
          </p:nvSpPr>
          <p:spPr>
            <a:xfrm rot="0">
              <a:off x="0" y="28575"/>
              <a:ext cx="3435388" cy="468285"/>
            </a:xfrm>
            <a:prstGeom prst="rect">
              <a:avLst/>
            </a:prstGeom>
          </p:spPr>
          <p:txBody>
            <a:bodyPr anchor="t" rtlCol="false" tIns="0" lIns="0" bIns="0" rIns="0">
              <a:spAutoFit/>
            </a:bodyPr>
            <a:lstStyle/>
            <a:p>
              <a:pPr algn="l">
                <a:lnSpc>
                  <a:spcPts val="2750"/>
                </a:lnSpc>
              </a:pPr>
              <a:r>
                <a:rPr lang="en-US" sz="2500" b="true">
                  <a:solidFill>
                    <a:srgbClr val="FFFFFF"/>
                  </a:solidFill>
                  <a:latin typeface="Muli Regular Bold"/>
                  <a:ea typeface="Muli Regular Bold"/>
                  <a:cs typeface="Muli Regular Bold"/>
                  <a:sym typeface="Muli Regular Bold"/>
                </a:rPr>
                <a:t>Proibizionismo</a:t>
              </a:r>
            </a:p>
          </p:txBody>
        </p:sp>
      </p:grpSp>
      <p:sp>
        <p:nvSpPr>
          <p:cNvPr name="TextBox 11" id="11"/>
          <p:cNvSpPr txBox="true"/>
          <p:nvPr/>
        </p:nvSpPr>
        <p:spPr>
          <a:xfrm rot="0">
            <a:off x="5238994" y="5474368"/>
            <a:ext cx="2398666" cy="3269582"/>
          </a:xfrm>
          <a:prstGeom prst="rect">
            <a:avLst/>
          </a:prstGeom>
        </p:spPr>
        <p:txBody>
          <a:bodyPr anchor="t" rtlCol="false" tIns="0" lIns="0" bIns="0" rIns="0">
            <a:spAutoFit/>
          </a:bodyPr>
          <a:lstStyle/>
          <a:p>
            <a:pPr algn="l">
              <a:lnSpc>
                <a:spcPts val="2700"/>
              </a:lnSpc>
            </a:pPr>
            <a:r>
              <a:rPr lang="en-US" sz="1800">
                <a:solidFill>
                  <a:srgbClr val="FFFFFF"/>
                </a:solidFill>
                <a:latin typeface="Muli Regular"/>
                <a:ea typeface="Muli Regular"/>
                <a:cs typeface="Muli Regular"/>
                <a:sym typeface="Muli Regular"/>
              </a:rPr>
              <a:t>Parlare del fenomeno con i ragazzi e vietarlo.</a:t>
            </a:r>
          </a:p>
          <a:p>
            <a:pPr algn="l">
              <a:lnSpc>
                <a:spcPts val="2700"/>
              </a:lnSpc>
            </a:pPr>
          </a:p>
          <a:p>
            <a:pPr algn="l">
              <a:lnSpc>
                <a:spcPts val="2550"/>
              </a:lnSpc>
            </a:pPr>
            <a:r>
              <a:rPr lang="en-US" sz="1700">
                <a:solidFill>
                  <a:srgbClr val="FFFFFF"/>
                </a:solidFill>
                <a:latin typeface="Muli Regular"/>
                <a:ea typeface="Muli Regular"/>
                <a:cs typeface="Muli Regular"/>
                <a:sym typeface="Muli Regular"/>
              </a:rPr>
              <a:t>Rischio: i ragazzi scelgono comunque di praticarlo e laddove si manifesti un problema non possono appoggiarsi ai genitori.</a:t>
            </a:r>
          </a:p>
        </p:txBody>
      </p:sp>
      <p:sp>
        <p:nvSpPr>
          <p:cNvPr name="TextBox 12" id="12"/>
          <p:cNvSpPr txBox="true"/>
          <p:nvPr/>
        </p:nvSpPr>
        <p:spPr>
          <a:xfrm rot="0">
            <a:off x="9053925" y="5644515"/>
            <a:ext cx="2398666" cy="3387992"/>
          </a:xfrm>
          <a:prstGeom prst="rect">
            <a:avLst/>
          </a:prstGeom>
        </p:spPr>
        <p:txBody>
          <a:bodyPr anchor="t" rtlCol="false" tIns="0" lIns="0" bIns="0" rIns="0">
            <a:spAutoFit/>
          </a:bodyPr>
          <a:lstStyle/>
          <a:p>
            <a:pPr algn="l">
              <a:lnSpc>
                <a:spcPts val="2700"/>
              </a:lnSpc>
            </a:pPr>
            <a:r>
              <a:rPr lang="en-US" sz="1800">
                <a:solidFill>
                  <a:srgbClr val="FFFFFF"/>
                </a:solidFill>
                <a:latin typeface="Muli Regular"/>
                <a:ea typeface="Muli Regular"/>
                <a:cs typeface="Muli Regular"/>
                <a:sym typeface="Muli Regular"/>
              </a:rPr>
              <a:t>Presentare ai ragazzi la problema e spiegare loro </a:t>
            </a:r>
          </a:p>
          <a:p>
            <a:pPr algn="l" marL="388620" indent="-194310" lvl="1">
              <a:lnSpc>
                <a:spcPts val="2700"/>
              </a:lnSpc>
              <a:buAutoNum type="arabicPeriod" startAt="1"/>
            </a:pPr>
            <a:r>
              <a:rPr lang="en-US" sz="1800">
                <a:solidFill>
                  <a:srgbClr val="FFFFFF"/>
                </a:solidFill>
                <a:latin typeface="Muli Regular"/>
                <a:ea typeface="Muli Regular"/>
                <a:cs typeface="Muli Regular"/>
                <a:sym typeface="Muli Regular"/>
              </a:rPr>
              <a:t>come evitare di mettersi in comportamenti di rischio </a:t>
            </a:r>
          </a:p>
          <a:p>
            <a:pPr algn="l" marL="388620" indent="-194310" lvl="1">
              <a:lnSpc>
                <a:spcPts val="2700"/>
              </a:lnSpc>
              <a:buAutoNum type="arabicPeriod" startAt="1"/>
            </a:pPr>
            <a:r>
              <a:rPr lang="en-US" sz="1800">
                <a:solidFill>
                  <a:srgbClr val="FFFFFF"/>
                </a:solidFill>
                <a:latin typeface="Muli Regular"/>
                <a:ea typeface="Muli Regular"/>
                <a:cs typeface="Muli Regular"/>
                <a:sym typeface="Muli Regular"/>
              </a:rPr>
              <a:t>che i contenuti di terzi non vanno condivisi.</a:t>
            </a:r>
          </a:p>
        </p:txBody>
      </p:sp>
      <p:sp>
        <p:nvSpPr>
          <p:cNvPr name="TextBox 13" id="13"/>
          <p:cNvSpPr txBox="true"/>
          <p:nvPr/>
        </p:nvSpPr>
        <p:spPr>
          <a:xfrm rot="0">
            <a:off x="12868857" y="5644515"/>
            <a:ext cx="2398666" cy="2706203"/>
          </a:xfrm>
          <a:prstGeom prst="rect">
            <a:avLst/>
          </a:prstGeom>
        </p:spPr>
        <p:txBody>
          <a:bodyPr anchor="t" rtlCol="false" tIns="0" lIns="0" bIns="0" rIns="0">
            <a:spAutoFit/>
          </a:bodyPr>
          <a:lstStyle/>
          <a:p>
            <a:pPr algn="l">
              <a:lnSpc>
                <a:spcPts val="2700"/>
              </a:lnSpc>
            </a:pPr>
            <a:r>
              <a:rPr lang="en-US" sz="1800">
                <a:solidFill>
                  <a:srgbClr val="FFFFFF"/>
                </a:solidFill>
                <a:latin typeface="Muli Regular"/>
                <a:ea typeface="Muli Regular"/>
                <a:cs typeface="Muli Regular"/>
                <a:sym typeface="Muli Regular"/>
              </a:rPr>
              <a:t>Il sexting può essere praticato a rischio "ridotto" (non nullo).</a:t>
            </a:r>
          </a:p>
          <a:p>
            <a:pPr algn="l">
              <a:lnSpc>
                <a:spcPts val="2700"/>
              </a:lnSpc>
            </a:pPr>
            <a:r>
              <a:rPr lang="en-US" sz="1800">
                <a:solidFill>
                  <a:srgbClr val="FFFFFF"/>
                </a:solidFill>
                <a:latin typeface="Muli Regular"/>
                <a:ea typeface="Muli Regular"/>
                <a:cs typeface="Muli Regular"/>
                <a:sym typeface="Muli Regular"/>
              </a:rPr>
              <a:t>- Non mettere il viso nelle foto;</a:t>
            </a:r>
          </a:p>
          <a:p>
            <a:pPr algn="l">
              <a:lnSpc>
                <a:spcPts val="2700"/>
              </a:lnSpc>
            </a:pPr>
            <a:r>
              <a:rPr lang="en-US" sz="1800">
                <a:solidFill>
                  <a:srgbClr val="FFFFFF"/>
                </a:solidFill>
                <a:latin typeface="Muli Regular"/>
                <a:ea typeface="Muli Regular"/>
                <a:cs typeface="Muli Regular"/>
                <a:sym typeface="Muli Regular"/>
              </a:rPr>
              <a:t>- Usare sfondi neutri;</a:t>
            </a:r>
          </a:p>
          <a:p>
            <a:pPr algn="l">
              <a:lnSpc>
                <a:spcPts val="2700"/>
              </a:lnSpc>
            </a:pPr>
            <a:r>
              <a:rPr lang="en-US" sz="1800">
                <a:solidFill>
                  <a:srgbClr val="FFFFFF"/>
                </a:solidFill>
                <a:latin typeface="Muli Regular"/>
                <a:ea typeface="Muli Regular"/>
                <a:cs typeface="Muli Regular"/>
                <a:sym typeface="Muli Regular"/>
              </a:rPr>
              <a:t>- Usare delle filigrane identificative. </a:t>
            </a:r>
          </a:p>
        </p:txBody>
      </p:sp>
      <p:grpSp>
        <p:nvGrpSpPr>
          <p:cNvPr name="Group 14" id="14"/>
          <p:cNvGrpSpPr/>
          <p:nvPr/>
        </p:nvGrpSpPr>
        <p:grpSpPr>
          <a:xfrm rot="0">
            <a:off x="1424062" y="3591957"/>
            <a:ext cx="2576541" cy="721568"/>
            <a:chOff x="0" y="0"/>
            <a:chExt cx="3435388" cy="962091"/>
          </a:xfrm>
        </p:grpSpPr>
        <p:sp>
          <p:nvSpPr>
            <p:cNvPr name="AutoShape 15" id="15"/>
            <p:cNvSpPr/>
            <p:nvPr/>
          </p:nvSpPr>
          <p:spPr>
            <a:xfrm rot="0">
              <a:off x="0" y="949265"/>
              <a:ext cx="3435388" cy="12827"/>
            </a:xfrm>
            <a:prstGeom prst="rect">
              <a:avLst/>
            </a:prstGeom>
            <a:solidFill>
              <a:srgbClr val="61B1E6"/>
            </a:solidFill>
          </p:spPr>
        </p:sp>
        <p:sp>
          <p:nvSpPr>
            <p:cNvPr name="TextBox 16" id="16"/>
            <p:cNvSpPr txBox="true"/>
            <p:nvPr/>
          </p:nvSpPr>
          <p:spPr>
            <a:xfrm rot="0">
              <a:off x="0" y="28575"/>
              <a:ext cx="3435388" cy="468285"/>
            </a:xfrm>
            <a:prstGeom prst="rect">
              <a:avLst/>
            </a:prstGeom>
          </p:spPr>
          <p:txBody>
            <a:bodyPr anchor="t" rtlCol="false" tIns="0" lIns="0" bIns="0" rIns="0">
              <a:spAutoFit/>
            </a:bodyPr>
            <a:lstStyle/>
            <a:p>
              <a:pPr algn="l">
                <a:lnSpc>
                  <a:spcPts val="2750"/>
                </a:lnSpc>
              </a:pPr>
              <a:r>
                <a:rPr lang="en-US" sz="2500" b="true">
                  <a:solidFill>
                    <a:srgbClr val="FFFFFF"/>
                  </a:solidFill>
                  <a:latin typeface="Muli Regular Bold"/>
                  <a:ea typeface="Muli Regular Bold"/>
                  <a:cs typeface="Muli Regular Bold"/>
                  <a:sym typeface="Muli Regular Bold"/>
                </a:rPr>
                <a:t>Evitamento</a:t>
              </a:r>
            </a:p>
          </p:txBody>
        </p:sp>
      </p:grpSp>
      <p:grpSp>
        <p:nvGrpSpPr>
          <p:cNvPr name="Group 17" id="17"/>
          <p:cNvGrpSpPr/>
          <p:nvPr/>
        </p:nvGrpSpPr>
        <p:grpSpPr>
          <a:xfrm rot="0">
            <a:off x="8964988" y="3591957"/>
            <a:ext cx="2576541" cy="721568"/>
            <a:chOff x="0" y="0"/>
            <a:chExt cx="3435388" cy="962091"/>
          </a:xfrm>
        </p:grpSpPr>
        <p:sp>
          <p:nvSpPr>
            <p:cNvPr name="AutoShape 18" id="18"/>
            <p:cNvSpPr/>
            <p:nvPr/>
          </p:nvSpPr>
          <p:spPr>
            <a:xfrm rot="0">
              <a:off x="0" y="949265"/>
              <a:ext cx="3435388" cy="12827"/>
            </a:xfrm>
            <a:prstGeom prst="rect">
              <a:avLst/>
            </a:prstGeom>
            <a:solidFill>
              <a:srgbClr val="61B1E6"/>
            </a:solidFill>
          </p:spPr>
        </p:sp>
        <p:sp>
          <p:nvSpPr>
            <p:cNvPr name="TextBox 19" id="19"/>
            <p:cNvSpPr txBox="true"/>
            <p:nvPr/>
          </p:nvSpPr>
          <p:spPr>
            <a:xfrm rot="0">
              <a:off x="0" y="28575"/>
              <a:ext cx="3435388" cy="468285"/>
            </a:xfrm>
            <a:prstGeom prst="rect">
              <a:avLst/>
            </a:prstGeom>
          </p:spPr>
          <p:txBody>
            <a:bodyPr anchor="t" rtlCol="false" tIns="0" lIns="0" bIns="0" rIns="0">
              <a:spAutoFit/>
            </a:bodyPr>
            <a:lstStyle/>
            <a:p>
              <a:pPr algn="l">
                <a:lnSpc>
                  <a:spcPts val="2750"/>
                </a:lnSpc>
              </a:pPr>
              <a:r>
                <a:rPr lang="en-US" sz="2500" b="true">
                  <a:solidFill>
                    <a:srgbClr val="FFFFFF"/>
                  </a:solidFill>
                  <a:latin typeface="Muli Regular Bold"/>
                  <a:ea typeface="Muli Regular Bold"/>
                  <a:cs typeface="Muli Regular Bold"/>
                  <a:sym typeface="Muli Regular Bold"/>
                </a:rPr>
                <a:t>Sensibilizzazione</a:t>
              </a:r>
            </a:p>
          </p:txBody>
        </p:sp>
      </p:grpSp>
      <p:grpSp>
        <p:nvGrpSpPr>
          <p:cNvPr name="Group 20" id="20"/>
          <p:cNvGrpSpPr/>
          <p:nvPr/>
        </p:nvGrpSpPr>
        <p:grpSpPr>
          <a:xfrm rot="0">
            <a:off x="12779920" y="3591957"/>
            <a:ext cx="2576541" cy="1062463"/>
            <a:chOff x="0" y="0"/>
            <a:chExt cx="3435388" cy="1416618"/>
          </a:xfrm>
        </p:grpSpPr>
        <p:sp>
          <p:nvSpPr>
            <p:cNvPr name="AutoShape 21" id="21"/>
            <p:cNvSpPr/>
            <p:nvPr/>
          </p:nvSpPr>
          <p:spPr>
            <a:xfrm rot="0">
              <a:off x="0" y="1403791"/>
              <a:ext cx="3435388" cy="12827"/>
            </a:xfrm>
            <a:prstGeom prst="rect">
              <a:avLst/>
            </a:prstGeom>
            <a:solidFill>
              <a:srgbClr val="61B1E6"/>
            </a:solidFill>
          </p:spPr>
        </p:sp>
        <p:sp>
          <p:nvSpPr>
            <p:cNvPr name="TextBox 22" id="22"/>
            <p:cNvSpPr txBox="true"/>
            <p:nvPr/>
          </p:nvSpPr>
          <p:spPr>
            <a:xfrm rot="0">
              <a:off x="0" y="28575"/>
              <a:ext cx="3435388" cy="922811"/>
            </a:xfrm>
            <a:prstGeom prst="rect">
              <a:avLst/>
            </a:prstGeom>
          </p:spPr>
          <p:txBody>
            <a:bodyPr anchor="t" rtlCol="false" tIns="0" lIns="0" bIns="0" rIns="0">
              <a:spAutoFit/>
            </a:bodyPr>
            <a:lstStyle/>
            <a:p>
              <a:pPr algn="l">
                <a:lnSpc>
                  <a:spcPts val="2750"/>
                </a:lnSpc>
              </a:pPr>
              <a:r>
                <a:rPr lang="en-US" sz="2500" b="true">
                  <a:solidFill>
                    <a:srgbClr val="FFFFFF"/>
                  </a:solidFill>
                  <a:latin typeface="Muli Regular Bold"/>
                  <a:ea typeface="Muli Regular Bold"/>
                  <a:cs typeface="Muli Regular Bold"/>
                  <a:sym typeface="Muli Regular Bold"/>
                </a:rPr>
                <a:t>Norme di sicurezza</a:t>
              </a:r>
            </a:p>
          </p:txBody>
        </p:sp>
      </p:grpSp>
      <p:sp>
        <p:nvSpPr>
          <p:cNvPr name="TextBox 23" id="23"/>
          <p:cNvSpPr txBox="true"/>
          <p:nvPr/>
        </p:nvSpPr>
        <p:spPr>
          <a:xfrm rot="0">
            <a:off x="1424062" y="5756058"/>
            <a:ext cx="2398666" cy="2706203"/>
          </a:xfrm>
          <a:prstGeom prst="rect">
            <a:avLst/>
          </a:prstGeom>
        </p:spPr>
        <p:txBody>
          <a:bodyPr anchor="t" rtlCol="false" tIns="0" lIns="0" bIns="0" rIns="0">
            <a:spAutoFit/>
          </a:bodyPr>
          <a:lstStyle/>
          <a:p>
            <a:pPr algn="l">
              <a:lnSpc>
                <a:spcPts val="2700"/>
              </a:lnSpc>
            </a:pPr>
            <a:r>
              <a:rPr lang="en-US" sz="1800">
                <a:solidFill>
                  <a:srgbClr val="FFFFFF"/>
                </a:solidFill>
                <a:latin typeface="Muli Regular"/>
                <a:ea typeface="Muli Regular"/>
                <a:cs typeface="Muli Regular"/>
                <a:sym typeface="Muli Regular"/>
              </a:rPr>
              <a:t>Evitare di parlare del fenomeno nel timore di attivare il comportamento stesso.</a:t>
            </a:r>
          </a:p>
          <a:p>
            <a:pPr algn="l">
              <a:lnSpc>
                <a:spcPts val="2700"/>
              </a:lnSpc>
            </a:pPr>
          </a:p>
          <a:p>
            <a:pPr algn="l">
              <a:lnSpc>
                <a:spcPts val="2700"/>
              </a:lnSpc>
            </a:pPr>
            <a:r>
              <a:rPr lang="en-US" sz="1800">
                <a:solidFill>
                  <a:srgbClr val="FFFFFF"/>
                </a:solidFill>
                <a:latin typeface="Muli Regular"/>
                <a:ea typeface="Muli Regular"/>
                <a:cs typeface="Muli Regular"/>
                <a:sym typeface="Muli Regular"/>
              </a:rPr>
              <a:t>Rischio: non preparare i ragazzi al problema.</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172080" y="173024"/>
            <a:ext cx="18134935" cy="9940952"/>
          </a:xfrm>
          <a:prstGeom prst="rect">
            <a:avLst/>
          </a:prstGeom>
          <a:solidFill>
            <a:srgbClr val="1B1A1A"/>
          </a:solidFill>
        </p:spPr>
      </p:sp>
      <p:sp>
        <p:nvSpPr>
          <p:cNvPr name="Freeform 3" id="3"/>
          <p:cNvSpPr/>
          <p:nvPr/>
        </p:nvSpPr>
        <p:spPr>
          <a:xfrm flipH="false" flipV="false" rot="0">
            <a:off x="10346495" y="173024"/>
            <a:ext cx="7941505" cy="9940952"/>
          </a:xfrm>
          <a:custGeom>
            <a:avLst/>
            <a:gdLst/>
            <a:ahLst/>
            <a:cxnLst/>
            <a:rect r="r" b="b" t="t" l="l"/>
            <a:pathLst>
              <a:path h="9940952" w="7941505">
                <a:moveTo>
                  <a:pt x="0" y="0"/>
                </a:moveTo>
                <a:lnTo>
                  <a:pt x="7941505" y="0"/>
                </a:lnTo>
                <a:lnTo>
                  <a:pt x="7941505" y="9940952"/>
                </a:lnTo>
                <a:lnTo>
                  <a:pt x="0" y="9940952"/>
                </a:lnTo>
                <a:lnTo>
                  <a:pt x="0" y="0"/>
                </a:lnTo>
                <a:close/>
              </a:path>
            </a:pathLst>
          </a:custGeom>
          <a:blipFill>
            <a:blip r:embed="rId2"/>
            <a:stretch>
              <a:fillRect l="-43853" t="0" r="-43853" b="0"/>
            </a:stretch>
          </a:blipFill>
        </p:spPr>
      </p:sp>
      <p:sp>
        <p:nvSpPr>
          <p:cNvPr name="TextBox 4" id="4"/>
          <p:cNvSpPr txBox="true"/>
          <p:nvPr/>
        </p:nvSpPr>
        <p:spPr>
          <a:xfrm rot="0">
            <a:off x="1370966" y="2533468"/>
            <a:ext cx="8276558" cy="6191250"/>
          </a:xfrm>
          <a:prstGeom prst="rect">
            <a:avLst/>
          </a:prstGeom>
        </p:spPr>
        <p:txBody>
          <a:bodyPr anchor="t" rtlCol="false" tIns="0" lIns="0" bIns="0" rIns="0">
            <a:spAutoFit/>
          </a:bodyPr>
          <a:lstStyle/>
          <a:p>
            <a:pPr algn="l">
              <a:lnSpc>
                <a:spcPts val="12000"/>
              </a:lnSpc>
            </a:pPr>
            <a:r>
              <a:rPr lang="en-US" sz="12000" spc="120">
                <a:solidFill>
                  <a:srgbClr val="FFFFFF"/>
                </a:solidFill>
                <a:latin typeface="Bebas Neue Cyrillic"/>
                <a:ea typeface="Bebas Neue Cyrillic"/>
                <a:cs typeface="Bebas Neue Cyrillic"/>
                <a:sym typeface="Bebas Neue Cyrillic"/>
              </a:rPr>
              <a:t>CHE COSA SI INTENDE PER NUOVE TECNOLOGIE?</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1726125" y="2413492"/>
            <a:ext cx="5033838" cy="5835167"/>
            <a:chOff x="0" y="0"/>
            <a:chExt cx="6711784" cy="7780222"/>
          </a:xfrm>
        </p:grpSpPr>
        <p:sp>
          <p:nvSpPr>
            <p:cNvPr name="AutoShape 3" id="3"/>
            <p:cNvSpPr/>
            <p:nvPr/>
          </p:nvSpPr>
          <p:spPr>
            <a:xfrm rot="0">
              <a:off x="0" y="1128846"/>
              <a:ext cx="6711784" cy="17854"/>
            </a:xfrm>
            <a:prstGeom prst="rect">
              <a:avLst/>
            </a:prstGeom>
            <a:solidFill>
              <a:srgbClr val="61B1E6"/>
            </a:solidFill>
          </p:spPr>
        </p:sp>
        <p:sp>
          <p:nvSpPr>
            <p:cNvPr name="TextBox 4" id="4"/>
            <p:cNvSpPr txBox="true"/>
            <p:nvPr/>
          </p:nvSpPr>
          <p:spPr>
            <a:xfrm rot="0">
              <a:off x="0" y="28575"/>
              <a:ext cx="6711784" cy="662625"/>
            </a:xfrm>
            <a:prstGeom prst="rect">
              <a:avLst/>
            </a:prstGeom>
          </p:spPr>
          <p:txBody>
            <a:bodyPr anchor="t" rtlCol="false" tIns="0" lIns="0" bIns="0" rIns="0">
              <a:spAutoFit/>
            </a:bodyPr>
            <a:lstStyle/>
            <a:p>
              <a:pPr algn="l">
                <a:lnSpc>
                  <a:spcPts val="3825"/>
                </a:lnSpc>
              </a:pPr>
            </a:p>
          </p:txBody>
        </p:sp>
        <p:sp>
          <p:nvSpPr>
            <p:cNvPr name="TextBox 5" id="5"/>
            <p:cNvSpPr txBox="true"/>
            <p:nvPr/>
          </p:nvSpPr>
          <p:spPr>
            <a:xfrm rot="0">
              <a:off x="0" y="1517672"/>
              <a:ext cx="6711784" cy="6262551"/>
            </a:xfrm>
            <a:prstGeom prst="rect">
              <a:avLst/>
            </a:prstGeom>
          </p:spPr>
          <p:txBody>
            <a:bodyPr anchor="t" rtlCol="false" tIns="0" lIns="0" bIns="0" rIns="0">
              <a:spAutoFit/>
            </a:bodyPr>
            <a:lstStyle/>
            <a:p>
              <a:pPr algn="l">
                <a:lnSpc>
                  <a:spcPts val="3756"/>
                </a:lnSpc>
              </a:pPr>
              <a:r>
                <a:rPr lang="en-US" sz="2504">
                  <a:solidFill>
                    <a:srgbClr val="FFFFFF"/>
                  </a:solidFill>
                  <a:latin typeface="Muli Regular"/>
                  <a:ea typeface="Muli Regular"/>
                  <a:cs typeface="Muli Regular"/>
                  <a:sym typeface="Muli Regular"/>
                </a:rPr>
                <a:t>Carolina, una ragazza di 16 anni, ha condiviso una foto intima con Luca, il suo fidanzatino. Dopo la rottura, Luca ha condiviso con un amico la foto, che l'ha convisa in un gruppo dove uno dei membri l'ha postata online.</a:t>
              </a:r>
            </a:p>
            <a:p>
              <a:pPr algn="l">
                <a:lnSpc>
                  <a:spcPts val="3756"/>
                </a:lnSpc>
              </a:pPr>
            </a:p>
            <a:p>
              <a:pPr algn="l">
                <a:lnSpc>
                  <a:spcPts val="3756"/>
                </a:lnSpc>
              </a:pPr>
              <a:r>
                <a:rPr lang="en-US" sz="2504">
                  <a:solidFill>
                    <a:srgbClr val="FFFFFF"/>
                  </a:solidFill>
                  <a:latin typeface="Muli Regular"/>
                  <a:ea typeface="Muli Regular"/>
                  <a:cs typeface="Muli Regular"/>
                  <a:sym typeface="Muli Regular"/>
                </a:rPr>
                <a:t>La scuola ti chiede di intervenire come terapeuta, cosa fai?</a:t>
              </a:r>
            </a:p>
          </p:txBody>
        </p:sp>
      </p:grpSp>
      <p:sp>
        <p:nvSpPr>
          <p:cNvPr name="Freeform 6" id="6"/>
          <p:cNvSpPr/>
          <p:nvPr/>
        </p:nvSpPr>
        <p:spPr>
          <a:xfrm flipH="false" flipV="false" rot="0">
            <a:off x="11432850" y="2194561"/>
            <a:ext cx="5213148" cy="6748412"/>
          </a:xfrm>
          <a:custGeom>
            <a:avLst/>
            <a:gdLst/>
            <a:ahLst/>
            <a:cxnLst/>
            <a:rect r="r" b="b" t="t" l="l"/>
            <a:pathLst>
              <a:path h="6748412" w="5213148">
                <a:moveTo>
                  <a:pt x="0" y="0"/>
                </a:moveTo>
                <a:lnTo>
                  <a:pt x="5213149" y="0"/>
                </a:lnTo>
                <a:lnTo>
                  <a:pt x="5213149" y="6748412"/>
                </a:lnTo>
                <a:lnTo>
                  <a:pt x="0" y="67484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1564487" y="1076325"/>
            <a:ext cx="14238823" cy="1399507"/>
          </a:xfrm>
          <a:prstGeom prst="rect">
            <a:avLst/>
          </a:prstGeom>
        </p:spPr>
        <p:txBody>
          <a:bodyPr anchor="t" rtlCol="false" tIns="0" lIns="0" bIns="0" rIns="0">
            <a:spAutoFit/>
          </a:bodyPr>
          <a:lstStyle/>
          <a:p>
            <a:pPr algn="l">
              <a:lnSpc>
                <a:spcPts val="5500"/>
              </a:lnSpc>
            </a:pPr>
            <a:r>
              <a:rPr lang="en-US" sz="5000" spc="250">
                <a:solidFill>
                  <a:srgbClr val="FFFFFF"/>
                </a:solidFill>
                <a:latin typeface="Muli Bold"/>
                <a:ea typeface="Muli Bold"/>
                <a:cs typeface="Muli Bold"/>
                <a:sym typeface="Muli Bold"/>
              </a:rPr>
              <a:t>CASO PRATICO SEXTING</a:t>
            </a:r>
          </a:p>
          <a:p>
            <a:pPr algn="l">
              <a:lnSpc>
                <a:spcPts val="5500"/>
              </a:lnSpc>
            </a:pP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9144000" cy="10287000"/>
          </a:xfrm>
          <a:custGeom>
            <a:avLst/>
            <a:gdLst/>
            <a:ahLst/>
            <a:cxnLst/>
            <a:rect r="r" b="b" t="t" l="l"/>
            <a:pathLst>
              <a:path h="10287000" w="9144000">
                <a:moveTo>
                  <a:pt x="0" y="0"/>
                </a:moveTo>
                <a:lnTo>
                  <a:pt x="9144000" y="0"/>
                </a:lnTo>
                <a:lnTo>
                  <a:pt x="9144000" y="10287000"/>
                </a:lnTo>
                <a:lnTo>
                  <a:pt x="0" y="10287000"/>
                </a:lnTo>
                <a:lnTo>
                  <a:pt x="0" y="0"/>
                </a:lnTo>
                <a:close/>
              </a:path>
            </a:pathLst>
          </a:custGeom>
          <a:blipFill>
            <a:blip r:embed="rId2"/>
            <a:stretch>
              <a:fillRect l="-34375" t="0" r="-34375" b="0"/>
            </a:stretch>
          </a:blipFill>
        </p:spPr>
      </p:sp>
      <p:grpSp>
        <p:nvGrpSpPr>
          <p:cNvPr name="Group 3" id="3"/>
          <p:cNvGrpSpPr/>
          <p:nvPr/>
        </p:nvGrpSpPr>
        <p:grpSpPr>
          <a:xfrm rot="0">
            <a:off x="16572909" y="8991875"/>
            <a:ext cx="686391" cy="266425"/>
            <a:chOff x="0" y="0"/>
            <a:chExt cx="1105903" cy="429260"/>
          </a:xfrm>
        </p:grpSpPr>
        <p:sp>
          <p:nvSpPr>
            <p:cNvPr name="Freeform 4" id="4"/>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sp>
        <p:nvSpPr>
          <p:cNvPr name="AutoShape 5" id="5"/>
          <p:cNvSpPr/>
          <p:nvPr/>
        </p:nvSpPr>
        <p:spPr>
          <a:xfrm rot="610892">
            <a:off x="6218002" y="-2599300"/>
            <a:ext cx="14852568" cy="17554557"/>
          </a:xfrm>
          <a:prstGeom prst="rect">
            <a:avLst/>
          </a:prstGeom>
          <a:solidFill>
            <a:srgbClr val="101010"/>
          </a:solidFill>
        </p:spPr>
      </p:sp>
      <p:grpSp>
        <p:nvGrpSpPr>
          <p:cNvPr name="Group 6" id="6"/>
          <p:cNvGrpSpPr/>
          <p:nvPr/>
        </p:nvGrpSpPr>
        <p:grpSpPr>
          <a:xfrm rot="0">
            <a:off x="7718285" y="1390651"/>
            <a:ext cx="9979164" cy="7992545"/>
            <a:chOff x="0" y="0"/>
            <a:chExt cx="13305552" cy="10656727"/>
          </a:xfrm>
        </p:grpSpPr>
        <p:sp>
          <p:nvSpPr>
            <p:cNvPr name="TextBox 7" id="7"/>
            <p:cNvSpPr txBox="true"/>
            <p:nvPr/>
          </p:nvSpPr>
          <p:spPr>
            <a:xfrm rot="0">
              <a:off x="0" y="-9525"/>
              <a:ext cx="13292073" cy="1306262"/>
            </a:xfrm>
            <a:prstGeom prst="rect">
              <a:avLst/>
            </a:prstGeom>
          </p:spPr>
          <p:txBody>
            <a:bodyPr anchor="t" rtlCol="false" tIns="0" lIns="0" bIns="0" rIns="0">
              <a:spAutoFit/>
            </a:bodyPr>
            <a:lstStyle/>
            <a:p>
              <a:pPr algn="r">
                <a:lnSpc>
                  <a:spcPts val="7680"/>
                </a:lnSpc>
              </a:pPr>
              <a:r>
                <a:rPr lang="en-US" b="true" sz="6400" spc="128">
                  <a:solidFill>
                    <a:srgbClr val="1A5BBC"/>
                  </a:solidFill>
                  <a:latin typeface="Raleway Bold"/>
                  <a:ea typeface="Raleway Bold"/>
                  <a:cs typeface="Raleway Bold"/>
                  <a:sym typeface="Raleway Bold"/>
                </a:rPr>
                <a:t>HIKIKOMORI</a:t>
              </a:r>
            </a:p>
          </p:txBody>
        </p:sp>
        <p:sp>
          <p:nvSpPr>
            <p:cNvPr name="TextBox 8" id="8"/>
            <p:cNvSpPr txBox="true"/>
            <p:nvPr/>
          </p:nvSpPr>
          <p:spPr>
            <a:xfrm rot="0">
              <a:off x="13479" y="3192302"/>
              <a:ext cx="13292073" cy="7464425"/>
            </a:xfrm>
            <a:prstGeom prst="rect">
              <a:avLst/>
            </a:prstGeom>
          </p:spPr>
          <p:txBody>
            <a:bodyPr anchor="t" rtlCol="false" tIns="0" lIns="0" bIns="0" rIns="0">
              <a:spAutoFit/>
            </a:bodyPr>
            <a:lstStyle/>
            <a:p>
              <a:pPr algn="r">
                <a:lnSpc>
                  <a:spcPts val="4079"/>
                </a:lnSpc>
              </a:pPr>
              <a:r>
                <a:rPr lang="en-US" sz="2400" spc="144">
                  <a:solidFill>
                    <a:srgbClr val="FFFFFF"/>
                  </a:solidFill>
                  <a:latin typeface="Raleway"/>
                  <a:ea typeface="Raleway"/>
                  <a:cs typeface="Raleway"/>
                  <a:sym typeface="Raleway"/>
                </a:rPr>
                <a:t>Il termine Hikikomori, nato in Giappone, indica coloro che decidono di ritirarsi dalla vita sociale per lunghi periodi di tempo, senza aver un contatto diretto con il mondo.</a:t>
              </a:r>
            </a:p>
            <a:p>
              <a:pPr algn="r">
                <a:lnSpc>
                  <a:spcPts val="4079"/>
                </a:lnSpc>
              </a:pPr>
              <a:r>
                <a:rPr lang="en-US" sz="2400" spc="144">
                  <a:solidFill>
                    <a:srgbClr val="FFFFFF"/>
                  </a:solidFill>
                  <a:latin typeface="Raleway"/>
                  <a:ea typeface="Raleway"/>
                  <a:cs typeface="Raleway"/>
                  <a:sym typeface="Raleway"/>
                </a:rPr>
                <a:t>In genere la fase iniziale, che conduce poi al ritiro, parte con un vago desiderio di rimanere chiusi all’interno della propria camera. Successivamente arrivano le prime assenze a scuola fino all’abbandono definitivo. Questo ritiro spesso coinvolge anche le relazioni con amici, conoscenti e così via.</a:t>
              </a:r>
            </a:p>
            <a:p>
              <a:pPr algn="r">
                <a:lnSpc>
                  <a:spcPts val="4079"/>
                </a:lnSpc>
              </a:pPr>
              <a:r>
                <a:rPr lang="en-US" sz="2400" spc="144">
                  <a:solidFill>
                    <a:srgbClr val="FFFFFF"/>
                  </a:solidFill>
                  <a:latin typeface="Raleway"/>
                  <a:ea typeface="Raleway"/>
                  <a:cs typeface="Raleway"/>
                  <a:sym typeface="Raleway"/>
                </a:rPr>
                <a:t>Il fenomeno Hikikomori è un </a:t>
              </a:r>
              <a:r>
                <a:rPr lang="en-US" b="true" sz="2400" spc="144">
                  <a:solidFill>
                    <a:srgbClr val="1A5BBC"/>
                  </a:solidFill>
                  <a:latin typeface="Raleway Bold"/>
                  <a:ea typeface="Raleway Bold"/>
                  <a:cs typeface="Raleway Bold"/>
                  <a:sym typeface="Raleway Bold"/>
                </a:rPr>
                <a:t>disagio sociale adattivo</a:t>
              </a:r>
              <a:r>
                <a:rPr lang="en-US" sz="2400" spc="144">
                  <a:solidFill>
                    <a:srgbClr val="FFFFFF"/>
                  </a:solidFill>
                  <a:latin typeface="Raleway"/>
                  <a:ea typeface="Raleway"/>
                  <a:cs typeface="Raleway"/>
                  <a:sym typeface="Raleway"/>
                </a:rPr>
                <a:t> che concerne i paesi economicamente più sviluppati.</a:t>
              </a:r>
            </a:p>
            <a:p>
              <a:pPr algn="r">
                <a:lnSpc>
                  <a:spcPts val="4079"/>
                </a:lnSpc>
              </a:pPr>
            </a:p>
          </p:txBody>
        </p:sp>
      </p:grpSp>
      <p:sp>
        <p:nvSpPr>
          <p:cNvPr name="AutoShape 9" id="9"/>
          <p:cNvSpPr/>
          <p:nvPr/>
        </p:nvSpPr>
        <p:spPr>
          <a:xfrm rot="-4787820">
            <a:off x="-1736792" y="4637760"/>
            <a:ext cx="16230600" cy="0"/>
          </a:xfrm>
          <a:prstGeom prst="line">
            <a:avLst/>
          </a:prstGeom>
          <a:ln cap="rnd" w="342900">
            <a:solidFill>
              <a:srgbClr val="1A5BBC"/>
            </a:solidFill>
            <a:prstDash val="solid"/>
            <a:headEnd type="none" len="sm" w="sm"/>
            <a:tailEnd type="none" len="sm" w="sm"/>
          </a:ln>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9144000" cy="10287000"/>
          </a:xfrm>
          <a:custGeom>
            <a:avLst/>
            <a:gdLst/>
            <a:ahLst/>
            <a:cxnLst/>
            <a:rect r="r" b="b" t="t" l="l"/>
            <a:pathLst>
              <a:path h="10287000" w="9144000">
                <a:moveTo>
                  <a:pt x="0" y="0"/>
                </a:moveTo>
                <a:lnTo>
                  <a:pt x="9144000" y="0"/>
                </a:lnTo>
                <a:lnTo>
                  <a:pt x="9144000" y="10287000"/>
                </a:lnTo>
                <a:lnTo>
                  <a:pt x="0" y="10287000"/>
                </a:lnTo>
                <a:lnTo>
                  <a:pt x="0" y="0"/>
                </a:lnTo>
                <a:close/>
              </a:path>
            </a:pathLst>
          </a:custGeom>
          <a:blipFill>
            <a:blip r:embed="rId2"/>
            <a:stretch>
              <a:fillRect l="-34375" t="0" r="-34375" b="0"/>
            </a:stretch>
          </a:blipFill>
        </p:spPr>
      </p:sp>
      <p:sp>
        <p:nvSpPr>
          <p:cNvPr name="AutoShape 3" id="3"/>
          <p:cNvSpPr/>
          <p:nvPr/>
        </p:nvSpPr>
        <p:spPr>
          <a:xfrm rot="0">
            <a:off x="10682993" y="3170517"/>
            <a:ext cx="4414746" cy="9607"/>
          </a:xfrm>
          <a:prstGeom prst="rect">
            <a:avLst/>
          </a:prstGeom>
          <a:solidFill>
            <a:srgbClr val="1B1A1A"/>
          </a:solidFill>
        </p:spPr>
      </p:sp>
      <p:sp>
        <p:nvSpPr>
          <p:cNvPr name="TextBox 4" id="4"/>
          <p:cNvSpPr txBox="true"/>
          <p:nvPr/>
        </p:nvSpPr>
        <p:spPr>
          <a:xfrm rot="0">
            <a:off x="10682993" y="1246428"/>
            <a:ext cx="5521985" cy="1570823"/>
          </a:xfrm>
          <a:prstGeom prst="rect">
            <a:avLst/>
          </a:prstGeom>
        </p:spPr>
        <p:txBody>
          <a:bodyPr anchor="t" rtlCol="false" tIns="0" lIns="0" bIns="0" rIns="0">
            <a:spAutoFit/>
          </a:bodyPr>
          <a:lstStyle/>
          <a:p>
            <a:pPr algn="just">
              <a:lnSpc>
                <a:spcPts val="6240"/>
              </a:lnSpc>
            </a:pPr>
            <a:r>
              <a:rPr lang="en-US" sz="4800" spc="240">
                <a:solidFill>
                  <a:srgbClr val="1A5BBC"/>
                </a:solidFill>
                <a:latin typeface="Raleway"/>
                <a:ea typeface="Raleway"/>
                <a:cs typeface="Raleway"/>
                <a:sym typeface="Raleway"/>
              </a:rPr>
              <a:t>HIKIKOMORI E COMORBIDITÀ</a:t>
            </a:r>
          </a:p>
        </p:txBody>
      </p:sp>
      <p:sp>
        <p:nvSpPr>
          <p:cNvPr name="TextBox 5" id="5"/>
          <p:cNvSpPr txBox="true"/>
          <p:nvPr/>
        </p:nvSpPr>
        <p:spPr>
          <a:xfrm rot="0">
            <a:off x="10682993" y="3485145"/>
            <a:ext cx="6576307" cy="3962400"/>
          </a:xfrm>
          <a:prstGeom prst="rect">
            <a:avLst/>
          </a:prstGeom>
        </p:spPr>
        <p:txBody>
          <a:bodyPr anchor="t" rtlCol="false" tIns="0" lIns="0" bIns="0" rIns="0">
            <a:spAutoFit/>
          </a:bodyPr>
          <a:lstStyle/>
          <a:p>
            <a:pPr algn="l">
              <a:lnSpc>
                <a:spcPts val="5250"/>
              </a:lnSpc>
            </a:pPr>
            <a:r>
              <a:rPr lang="en-US" sz="3500">
                <a:solidFill>
                  <a:srgbClr val="FFFFFF"/>
                </a:solidFill>
                <a:latin typeface="Muli Regular"/>
                <a:ea typeface="Muli Regular"/>
                <a:cs typeface="Muli Regular"/>
                <a:sym typeface="Muli Regular"/>
              </a:rPr>
              <a:t>Questo disturbo sociale è solitamente associato a:</a:t>
            </a:r>
          </a:p>
          <a:p>
            <a:pPr algn="l">
              <a:lnSpc>
                <a:spcPts val="5250"/>
              </a:lnSpc>
            </a:pPr>
            <a:r>
              <a:rPr lang="en-US" sz="3500">
                <a:solidFill>
                  <a:srgbClr val="FFFFFF"/>
                </a:solidFill>
                <a:latin typeface="Muli Regular"/>
                <a:ea typeface="Muli Regular"/>
                <a:cs typeface="Muli Regular"/>
                <a:sym typeface="Muli Regular"/>
              </a:rPr>
              <a:t>- agorafobia o rupofobia;</a:t>
            </a:r>
          </a:p>
          <a:p>
            <a:pPr algn="l">
              <a:lnSpc>
                <a:spcPts val="5250"/>
              </a:lnSpc>
            </a:pPr>
            <a:r>
              <a:rPr lang="en-US" sz="3500">
                <a:solidFill>
                  <a:srgbClr val="FFFFFF"/>
                </a:solidFill>
                <a:latin typeface="Muli Regular"/>
                <a:ea typeface="Muli Regular"/>
                <a:cs typeface="Muli Regular"/>
                <a:sym typeface="Muli Regular"/>
              </a:rPr>
              <a:t>- disturbi d'ansia non specifici;</a:t>
            </a:r>
          </a:p>
          <a:p>
            <a:pPr algn="l">
              <a:lnSpc>
                <a:spcPts val="5250"/>
              </a:lnSpc>
            </a:pPr>
            <a:r>
              <a:rPr lang="en-US" sz="3500">
                <a:solidFill>
                  <a:srgbClr val="FFFFFF"/>
                </a:solidFill>
                <a:latin typeface="Muli Regular"/>
                <a:ea typeface="Muli Regular"/>
                <a:cs typeface="Muli Regular"/>
                <a:sym typeface="Muli Regular"/>
              </a:rPr>
              <a:t>- disturbo depressivo maggiore,</a:t>
            </a:r>
          </a:p>
          <a:p>
            <a:pPr algn="l">
              <a:lnSpc>
                <a:spcPts val="5250"/>
              </a:lnSpc>
            </a:pPr>
            <a:r>
              <a:rPr lang="en-US" sz="3500">
                <a:solidFill>
                  <a:srgbClr val="FFFFFF"/>
                </a:solidFill>
                <a:latin typeface="Muli Regular"/>
                <a:ea typeface="Muli Regular"/>
                <a:cs typeface="Muli Regular"/>
                <a:sym typeface="Muli Regular"/>
              </a:rPr>
              <a:t>- abuso tecnologico.</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16572909" y="8991875"/>
            <a:ext cx="686391" cy="266425"/>
            <a:chOff x="0" y="0"/>
            <a:chExt cx="1105903" cy="429260"/>
          </a:xfrm>
        </p:grpSpPr>
        <p:sp>
          <p:nvSpPr>
            <p:cNvPr name="Freeform 3" id="3"/>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FFFFFF"/>
            </a:solidFill>
          </p:spPr>
        </p:sp>
      </p:grpSp>
      <p:grpSp>
        <p:nvGrpSpPr>
          <p:cNvPr name="Group 4" id="4"/>
          <p:cNvGrpSpPr/>
          <p:nvPr/>
        </p:nvGrpSpPr>
        <p:grpSpPr>
          <a:xfrm rot="0">
            <a:off x="0" y="1314450"/>
            <a:ext cx="5270307" cy="1216852"/>
            <a:chOff x="0" y="0"/>
            <a:chExt cx="7027075" cy="1622470"/>
          </a:xfrm>
        </p:grpSpPr>
        <p:sp>
          <p:nvSpPr>
            <p:cNvPr name="AutoShape 5" id="5"/>
            <p:cNvSpPr/>
            <p:nvPr/>
          </p:nvSpPr>
          <p:spPr>
            <a:xfrm rot="0">
              <a:off x="0" y="0"/>
              <a:ext cx="7027075" cy="1622470"/>
            </a:xfrm>
            <a:prstGeom prst="rect">
              <a:avLst/>
            </a:prstGeom>
            <a:solidFill>
              <a:srgbClr val="1A5BBC"/>
            </a:solidFill>
          </p:spPr>
        </p:sp>
        <p:sp>
          <p:nvSpPr>
            <p:cNvPr name="TextBox 6" id="6"/>
            <p:cNvSpPr txBox="true"/>
            <p:nvPr/>
          </p:nvSpPr>
          <p:spPr>
            <a:xfrm rot="0">
              <a:off x="1750497" y="304260"/>
              <a:ext cx="4812527" cy="1052050"/>
            </a:xfrm>
            <a:prstGeom prst="rect">
              <a:avLst/>
            </a:prstGeom>
          </p:spPr>
          <p:txBody>
            <a:bodyPr anchor="t" rtlCol="false" tIns="0" lIns="0" bIns="0" rIns="0">
              <a:spAutoFit/>
            </a:bodyPr>
            <a:lstStyle/>
            <a:p>
              <a:pPr algn="l">
                <a:lnSpc>
                  <a:spcPts val="3079"/>
                </a:lnSpc>
              </a:pPr>
              <a:r>
                <a:rPr lang="en-US" sz="2799">
                  <a:solidFill>
                    <a:srgbClr val="1B1A1A"/>
                  </a:solidFill>
                  <a:latin typeface="Muli Bold"/>
                  <a:ea typeface="Muli Bold"/>
                  <a:cs typeface="Muli Bold"/>
                  <a:sym typeface="Muli Bold"/>
                </a:rPr>
                <a:t>Hikikomori e abuso tecnologico?</a:t>
              </a:r>
            </a:p>
          </p:txBody>
        </p:sp>
      </p:grpSp>
      <p:sp>
        <p:nvSpPr>
          <p:cNvPr name="Freeform 7" id="7"/>
          <p:cNvSpPr/>
          <p:nvPr/>
        </p:nvSpPr>
        <p:spPr>
          <a:xfrm flipH="false" flipV="false" rot="0">
            <a:off x="10291623" y="0"/>
            <a:ext cx="12340544" cy="10619416"/>
          </a:xfrm>
          <a:custGeom>
            <a:avLst/>
            <a:gdLst/>
            <a:ahLst/>
            <a:cxnLst/>
            <a:rect r="r" b="b" t="t" l="l"/>
            <a:pathLst>
              <a:path h="10619416" w="12340544">
                <a:moveTo>
                  <a:pt x="0" y="0"/>
                </a:moveTo>
                <a:lnTo>
                  <a:pt x="12340543" y="0"/>
                </a:lnTo>
                <a:lnTo>
                  <a:pt x="12340543" y="10619416"/>
                </a:lnTo>
                <a:lnTo>
                  <a:pt x="0" y="10619416"/>
                </a:lnTo>
                <a:lnTo>
                  <a:pt x="0" y="0"/>
                </a:lnTo>
                <a:close/>
              </a:path>
            </a:pathLst>
          </a:custGeom>
          <a:blipFill>
            <a:blip r:embed="rId2"/>
            <a:stretch>
              <a:fillRect l="-14539" t="0" r="-14539" b="0"/>
            </a:stretch>
          </a:blipFill>
        </p:spPr>
      </p:sp>
      <p:sp>
        <p:nvSpPr>
          <p:cNvPr name="TextBox 8" id="8"/>
          <p:cNvSpPr txBox="true"/>
          <p:nvPr/>
        </p:nvSpPr>
        <p:spPr>
          <a:xfrm rot="0">
            <a:off x="1312873" y="3212632"/>
            <a:ext cx="6195008" cy="5759918"/>
          </a:xfrm>
          <a:prstGeom prst="rect">
            <a:avLst/>
          </a:prstGeom>
        </p:spPr>
        <p:txBody>
          <a:bodyPr anchor="t" rtlCol="false" tIns="0" lIns="0" bIns="0" rIns="0">
            <a:spAutoFit/>
          </a:bodyPr>
          <a:lstStyle/>
          <a:p>
            <a:pPr algn="l">
              <a:lnSpc>
                <a:spcPts val="2850"/>
              </a:lnSpc>
            </a:pPr>
            <a:r>
              <a:rPr lang="en-US" sz="1900">
                <a:solidFill>
                  <a:srgbClr val="FFFFFF"/>
                </a:solidFill>
                <a:latin typeface="Muli Regular"/>
                <a:ea typeface="Muli Regular"/>
                <a:cs typeface="Muli Regular"/>
                <a:sym typeface="Muli Regular"/>
              </a:rPr>
              <a:t>Gli Hikikomori, pur manifestando disturbi d'ansia sociale e comportamenti evitanti, avvertono necessità di interazione.</a:t>
            </a:r>
          </a:p>
          <a:p>
            <a:pPr algn="l">
              <a:lnSpc>
                <a:spcPts val="2850"/>
              </a:lnSpc>
            </a:pPr>
          </a:p>
          <a:p>
            <a:pPr algn="l">
              <a:lnSpc>
                <a:spcPts val="2850"/>
              </a:lnSpc>
            </a:pPr>
            <a:r>
              <a:rPr lang="en-US" sz="1900">
                <a:solidFill>
                  <a:srgbClr val="FFFFFF"/>
                </a:solidFill>
                <a:latin typeface="Muli Regular"/>
                <a:ea typeface="Muli Regular"/>
                <a:cs typeface="Muli Regular"/>
                <a:sym typeface="Muli Regular"/>
              </a:rPr>
              <a:t>Per </a:t>
            </a:r>
            <a:r>
              <a:rPr lang="en-US" sz="1900">
                <a:solidFill>
                  <a:srgbClr val="4F88CB"/>
                </a:solidFill>
                <a:latin typeface="Muli Regular"/>
                <a:ea typeface="Muli Regular"/>
                <a:cs typeface="Muli Regular"/>
                <a:sym typeface="Muli Regular"/>
              </a:rPr>
              <a:t>supplire alle proprie esigenze </a:t>
            </a:r>
            <a:r>
              <a:rPr lang="en-US" sz="1900">
                <a:solidFill>
                  <a:srgbClr val="FFFFFF"/>
                </a:solidFill>
                <a:latin typeface="Muli Regular"/>
                <a:ea typeface="Muli Regular"/>
                <a:cs typeface="Muli Regular"/>
                <a:sym typeface="Muli Regular"/>
              </a:rPr>
              <a:t>usando dunque la tecnologia come strumento mediatore, interagendo con altri coetanei solamente online.</a:t>
            </a:r>
          </a:p>
          <a:p>
            <a:pPr algn="l">
              <a:lnSpc>
                <a:spcPts val="2850"/>
              </a:lnSpc>
            </a:pPr>
          </a:p>
          <a:p>
            <a:pPr algn="l">
              <a:lnSpc>
                <a:spcPts val="2850"/>
              </a:lnSpc>
            </a:pPr>
            <a:r>
              <a:rPr lang="en-US" sz="1900">
                <a:solidFill>
                  <a:srgbClr val="FFFFFF"/>
                </a:solidFill>
                <a:latin typeface="Muli Regular"/>
                <a:ea typeface="Muli Regular"/>
                <a:cs typeface="Muli Regular"/>
                <a:sym typeface="Muli Regular"/>
              </a:rPr>
              <a:t>Possono arrivare a instaurare anche relazioni significative a distanza.</a:t>
            </a:r>
          </a:p>
          <a:p>
            <a:pPr algn="l">
              <a:lnSpc>
                <a:spcPts val="2850"/>
              </a:lnSpc>
            </a:pPr>
          </a:p>
          <a:p>
            <a:pPr algn="l">
              <a:lnSpc>
                <a:spcPts val="2850"/>
              </a:lnSpc>
            </a:pPr>
            <a:r>
              <a:rPr lang="en-US" sz="1900">
                <a:solidFill>
                  <a:srgbClr val="FFFFFF"/>
                </a:solidFill>
                <a:latin typeface="Muli Regular"/>
                <a:ea typeface="Muli Regular"/>
                <a:cs typeface="Muli Regular"/>
                <a:sym typeface="Muli Regular"/>
              </a:rPr>
              <a:t>La tecnologia diventa anche un alleato nel soddisfare i bisogni primari (ordinare cibo o prodotti di prima necessità o riempire gli spazi di tempo libero).</a:t>
            </a:r>
          </a:p>
          <a:p>
            <a:pPr algn="l">
              <a:lnSpc>
                <a:spcPts val="2850"/>
              </a:lnSpc>
            </a:pPr>
          </a:p>
          <a:p>
            <a:pPr algn="l">
              <a:lnSpc>
                <a:spcPts val="2850"/>
              </a:lnSpc>
            </a:pPr>
            <a:r>
              <a:rPr lang="en-US" sz="1900">
                <a:solidFill>
                  <a:srgbClr val="FFFFFF"/>
                </a:solidFill>
                <a:latin typeface="Muli Regular"/>
                <a:ea typeface="Muli Regular"/>
                <a:cs typeface="Muli Regular"/>
                <a:sym typeface="Muli Regular"/>
              </a:rPr>
              <a:t>Ne consegue un uso sproporzionato.</a:t>
            </a:r>
          </a:p>
        </p:txBody>
      </p:sp>
      <p:sp>
        <p:nvSpPr>
          <p:cNvPr name="Freeform 9" id="9"/>
          <p:cNvSpPr/>
          <p:nvPr/>
        </p:nvSpPr>
        <p:spPr>
          <a:xfrm flipH="false" flipV="false" rot="0">
            <a:off x="7753179" y="7622170"/>
            <a:ext cx="2282038" cy="1973963"/>
          </a:xfrm>
          <a:custGeom>
            <a:avLst/>
            <a:gdLst/>
            <a:ahLst/>
            <a:cxnLst/>
            <a:rect r="r" b="b" t="t" l="l"/>
            <a:pathLst>
              <a:path h="1973963" w="2282038">
                <a:moveTo>
                  <a:pt x="0" y="0"/>
                </a:moveTo>
                <a:lnTo>
                  <a:pt x="2282038" y="0"/>
                </a:lnTo>
                <a:lnTo>
                  <a:pt x="2282038" y="1973963"/>
                </a:lnTo>
                <a:lnTo>
                  <a:pt x="0" y="197396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9144000" cy="10287000"/>
          </a:xfrm>
          <a:custGeom>
            <a:avLst/>
            <a:gdLst/>
            <a:ahLst/>
            <a:cxnLst/>
            <a:rect r="r" b="b" t="t" l="l"/>
            <a:pathLst>
              <a:path h="10287000" w="9144000">
                <a:moveTo>
                  <a:pt x="0" y="0"/>
                </a:moveTo>
                <a:lnTo>
                  <a:pt x="9144000" y="0"/>
                </a:lnTo>
                <a:lnTo>
                  <a:pt x="9144000" y="10287000"/>
                </a:lnTo>
                <a:lnTo>
                  <a:pt x="0" y="10287000"/>
                </a:lnTo>
                <a:lnTo>
                  <a:pt x="0" y="0"/>
                </a:lnTo>
                <a:close/>
              </a:path>
            </a:pathLst>
          </a:custGeom>
          <a:blipFill>
            <a:blip r:embed="rId2"/>
            <a:stretch>
              <a:fillRect l="-14517" t="0" r="-54549" b="0"/>
            </a:stretch>
          </a:blipFill>
        </p:spPr>
      </p:sp>
      <p:grpSp>
        <p:nvGrpSpPr>
          <p:cNvPr name="Group 3" id="3"/>
          <p:cNvGrpSpPr/>
          <p:nvPr/>
        </p:nvGrpSpPr>
        <p:grpSpPr>
          <a:xfrm rot="0">
            <a:off x="16572909" y="8991875"/>
            <a:ext cx="686391" cy="266425"/>
            <a:chOff x="0" y="0"/>
            <a:chExt cx="1105903" cy="429260"/>
          </a:xfrm>
        </p:grpSpPr>
        <p:sp>
          <p:nvSpPr>
            <p:cNvPr name="Freeform 4" id="4"/>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sp>
        <p:nvSpPr>
          <p:cNvPr name="AutoShape 5" id="5"/>
          <p:cNvSpPr/>
          <p:nvPr/>
        </p:nvSpPr>
        <p:spPr>
          <a:xfrm rot="610892">
            <a:off x="6218002" y="-2599300"/>
            <a:ext cx="14852568" cy="17554557"/>
          </a:xfrm>
          <a:prstGeom prst="rect">
            <a:avLst/>
          </a:prstGeom>
          <a:solidFill>
            <a:srgbClr val="FFFFFF"/>
          </a:solidFill>
        </p:spPr>
      </p:sp>
      <p:grpSp>
        <p:nvGrpSpPr>
          <p:cNvPr name="Group 6" id="6"/>
          <p:cNvGrpSpPr/>
          <p:nvPr/>
        </p:nvGrpSpPr>
        <p:grpSpPr>
          <a:xfrm rot="0">
            <a:off x="7718285" y="1390651"/>
            <a:ext cx="9979164" cy="6519345"/>
            <a:chOff x="0" y="0"/>
            <a:chExt cx="13305552" cy="8692460"/>
          </a:xfrm>
        </p:grpSpPr>
        <p:sp>
          <p:nvSpPr>
            <p:cNvPr name="TextBox 7" id="7"/>
            <p:cNvSpPr txBox="true"/>
            <p:nvPr/>
          </p:nvSpPr>
          <p:spPr>
            <a:xfrm rot="0">
              <a:off x="0" y="-9525"/>
              <a:ext cx="13292073" cy="1304925"/>
            </a:xfrm>
            <a:prstGeom prst="rect">
              <a:avLst/>
            </a:prstGeom>
          </p:spPr>
          <p:txBody>
            <a:bodyPr anchor="t" rtlCol="false" tIns="0" lIns="0" bIns="0" rIns="0">
              <a:spAutoFit/>
            </a:bodyPr>
            <a:lstStyle/>
            <a:p>
              <a:pPr algn="r">
                <a:lnSpc>
                  <a:spcPts val="7680"/>
                </a:lnSpc>
              </a:pPr>
              <a:r>
                <a:rPr lang="en-US" b="true" sz="6400" spc="128">
                  <a:solidFill>
                    <a:srgbClr val="1A5BBC"/>
                  </a:solidFill>
                  <a:latin typeface="Raleway Bold"/>
                  <a:ea typeface="Raleway Bold"/>
                  <a:cs typeface="Raleway Bold"/>
                  <a:sym typeface="Raleway Bold"/>
                </a:rPr>
                <a:t>FOMO</a:t>
              </a:r>
            </a:p>
          </p:txBody>
        </p:sp>
        <p:sp>
          <p:nvSpPr>
            <p:cNvPr name="TextBox 8" id="8"/>
            <p:cNvSpPr txBox="true"/>
            <p:nvPr/>
          </p:nvSpPr>
          <p:spPr>
            <a:xfrm rot="0">
              <a:off x="13479" y="3171915"/>
              <a:ext cx="13292073" cy="5520546"/>
            </a:xfrm>
            <a:prstGeom prst="rect">
              <a:avLst/>
            </a:prstGeom>
          </p:spPr>
          <p:txBody>
            <a:bodyPr anchor="t" rtlCol="false" tIns="0" lIns="0" bIns="0" rIns="0">
              <a:spAutoFit/>
            </a:bodyPr>
            <a:lstStyle/>
            <a:p>
              <a:pPr algn="r">
                <a:lnSpc>
                  <a:spcPts val="4759"/>
                </a:lnSpc>
              </a:pPr>
            </a:p>
            <a:p>
              <a:pPr algn="r">
                <a:lnSpc>
                  <a:spcPts val="4760"/>
                </a:lnSpc>
              </a:pPr>
              <a:r>
                <a:rPr lang="en-US" sz="2800" spc="168">
                  <a:solidFill>
                    <a:srgbClr val="364182"/>
                  </a:solidFill>
                  <a:latin typeface="Raleway"/>
                  <a:ea typeface="Raleway"/>
                  <a:cs typeface="Raleway"/>
                  <a:sym typeface="Raleway"/>
                </a:rPr>
                <a:t>La Fear of missing out (abbreviato: FOMO) è un fenomeno sociale strettamente legato alla digitalizzazione della nostra vita quotidiana. Il termine designa la </a:t>
              </a:r>
              <a:r>
                <a:rPr lang="en-US" b="true" sz="2800" spc="168">
                  <a:solidFill>
                    <a:srgbClr val="5F8CB4"/>
                  </a:solidFill>
                  <a:latin typeface="Raleway Bold"/>
                  <a:ea typeface="Raleway Bold"/>
                  <a:cs typeface="Raleway Bold"/>
                  <a:sym typeface="Raleway Bold"/>
                </a:rPr>
                <a:t>paura di perdersi qualcosa.</a:t>
              </a:r>
              <a:r>
                <a:rPr lang="en-US" sz="2800" spc="168">
                  <a:solidFill>
                    <a:srgbClr val="364182"/>
                  </a:solidFill>
                  <a:latin typeface="Raleway"/>
                  <a:ea typeface="Raleway"/>
                  <a:cs typeface="Raleway"/>
                  <a:sym typeface="Raleway"/>
                </a:rPr>
                <a:t> Sempre più persone sono consapevoli di questa sensazione che può portare a un vero e proprio disagio psicologico.</a:t>
              </a:r>
            </a:p>
          </p:txBody>
        </p:sp>
      </p:grpSp>
      <p:sp>
        <p:nvSpPr>
          <p:cNvPr name="AutoShape 9" id="9"/>
          <p:cNvSpPr/>
          <p:nvPr/>
        </p:nvSpPr>
        <p:spPr>
          <a:xfrm rot="-4787820">
            <a:off x="-1736792" y="4637760"/>
            <a:ext cx="16230600" cy="0"/>
          </a:xfrm>
          <a:prstGeom prst="line">
            <a:avLst/>
          </a:prstGeom>
          <a:ln cap="rnd" w="342900">
            <a:solidFill>
              <a:srgbClr val="1A5BBC"/>
            </a:solidFill>
            <a:prstDash val="solid"/>
            <a:headEnd type="none" len="sm" w="sm"/>
            <a:tailEnd type="none" len="sm" w="sm"/>
          </a:ln>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6750147" cy="10287000"/>
          </a:xfrm>
          <a:custGeom>
            <a:avLst/>
            <a:gdLst/>
            <a:ahLst/>
            <a:cxnLst/>
            <a:rect r="r" b="b" t="t" l="l"/>
            <a:pathLst>
              <a:path h="10287000" w="6750147">
                <a:moveTo>
                  <a:pt x="0" y="0"/>
                </a:moveTo>
                <a:lnTo>
                  <a:pt x="6750147" y="0"/>
                </a:lnTo>
                <a:lnTo>
                  <a:pt x="6750147" y="10287000"/>
                </a:lnTo>
                <a:lnTo>
                  <a:pt x="0" y="10287000"/>
                </a:lnTo>
                <a:lnTo>
                  <a:pt x="0" y="0"/>
                </a:lnTo>
                <a:close/>
              </a:path>
            </a:pathLst>
          </a:custGeom>
          <a:blipFill>
            <a:blip r:embed="rId2"/>
            <a:stretch>
              <a:fillRect l="-64512" t="0" r="-64512" b="0"/>
            </a:stretch>
          </a:blipFill>
        </p:spPr>
      </p:sp>
      <p:grpSp>
        <p:nvGrpSpPr>
          <p:cNvPr name="Group 3" id="3"/>
          <p:cNvGrpSpPr/>
          <p:nvPr/>
        </p:nvGrpSpPr>
        <p:grpSpPr>
          <a:xfrm rot="0">
            <a:off x="16572909" y="8991875"/>
            <a:ext cx="686391" cy="266425"/>
            <a:chOff x="0" y="0"/>
            <a:chExt cx="1105903" cy="429260"/>
          </a:xfrm>
        </p:grpSpPr>
        <p:sp>
          <p:nvSpPr>
            <p:cNvPr name="Freeform 4" id="4"/>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FFFFFF"/>
            </a:solidFill>
          </p:spPr>
        </p:sp>
      </p:grpSp>
      <p:sp>
        <p:nvSpPr>
          <p:cNvPr name="AutoShape 5" id="5"/>
          <p:cNvSpPr/>
          <p:nvPr/>
        </p:nvSpPr>
        <p:spPr>
          <a:xfrm rot="0">
            <a:off x="8284427" y="5502206"/>
            <a:ext cx="1512847" cy="1448553"/>
          </a:xfrm>
          <a:prstGeom prst="rect">
            <a:avLst/>
          </a:prstGeom>
          <a:solidFill>
            <a:srgbClr val="1A5BBC"/>
          </a:solidFill>
        </p:spPr>
      </p:sp>
      <p:sp>
        <p:nvSpPr>
          <p:cNvPr name="AutoShape 6" id="6"/>
          <p:cNvSpPr/>
          <p:nvPr/>
        </p:nvSpPr>
        <p:spPr>
          <a:xfrm rot="0">
            <a:off x="8284427" y="7581512"/>
            <a:ext cx="1512847" cy="1448553"/>
          </a:xfrm>
          <a:prstGeom prst="rect">
            <a:avLst/>
          </a:prstGeom>
          <a:solidFill>
            <a:srgbClr val="1A5BBC"/>
          </a:solidFill>
        </p:spPr>
      </p:sp>
      <p:sp>
        <p:nvSpPr>
          <p:cNvPr name="AutoShape 7" id="7"/>
          <p:cNvSpPr/>
          <p:nvPr/>
        </p:nvSpPr>
        <p:spPr>
          <a:xfrm rot="0">
            <a:off x="8284427" y="3422901"/>
            <a:ext cx="1512847" cy="1448553"/>
          </a:xfrm>
          <a:prstGeom prst="rect">
            <a:avLst/>
          </a:prstGeom>
          <a:solidFill>
            <a:srgbClr val="1A5BBC"/>
          </a:solidFill>
        </p:spPr>
      </p:sp>
      <p:sp>
        <p:nvSpPr>
          <p:cNvPr name="Freeform 8" id="8"/>
          <p:cNvSpPr/>
          <p:nvPr/>
        </p:nvSpPr>
        <p:spPr>
          <a:xfrm flipH="false" flipV="false" rot="0">
            <a:off x="8626007" y="3597716"/>
            <a:ext cx="829687" cy="1098923"/>
          </a:xfrm>
          <a:custGeom>
            <a:avLst/>
            <a:gdLst/>
            <a:ahLst/>
            <a:cxnLst/>
            <a:rect r="r" b="b" t="t" l="l"/>
            <a:pathLst>
              <a:path h="1098923" w="829687">
                <a:moveTo>
                  <a:pt x="0" y="0"/>
                </a:moveTo>
                <a:lnTo>
                  <a:pt x="829686" y="0"/>
                </a:lnTo>
                <a:lnTo>
                  <a:pt x="829686" y="1098922"/>
                </a:lnTo>
                <a:lnTo>
                  <a:pt x="0" y="10989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8703324" y="5707212"/>
            <a:ext cx="675052" cy="1038541"/>
          </a:xfrm>
          <a:custGeom>
            <a:avLst/>
            <a:gdLst/>
            <a:ahLst/>
            <a:cxnLst/>
            <a:rect r="r" b="b" t="t" l="l"/>
            <a:pathLst>
              <a:path h="1038541" w="675052">
                <a:moveTo>
                  <a:pt x="0" y="0"/>
                </a:moveTo>
                <a:lnTo>
                  <a:pt x="675052" y="0"/>
                </a:lnTo>
                <a:lnTo>
                  <a:pt x="675052" y="1038541"/>
                </a:lnTo>
                <a:lnTo>
                  <a:pt x="0" y="103854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8284427" y="1094561"/>
            <a:ext cx="7799851" cy="1399507"/>
          </a:xfrm>
          <a:prstGeom prst="rect">
            <a:avLst/>
          </a:prstGeom>
        </p:spPr>
        <p:txBody>
          <a:bodyPr anchor="t" rtlCol="false" tIns="0" lIns="0" bIns="0" rIns="0">
            <a:spAutoFit/>
          </a:bodyPr>
          <a:lstStyle/>
          <a:p>
            <a:pPr algn="l">
              <a:lnSpc>
                <a:spcPts val="5500"/>
              </a:lnSpc>
            </a:pPr>
            <a:r>
              <a:rPr lang="en-US" sz="5000" b="true">
                <a:solidFill>
                  <a:srgbClr val="FFFFFF"/>
                </a:solidFill>
                <a:latin typeface="Muli Bold Bold"/>
                <a:ea typeface="Muli Bold Bold"/>
                <a:cs typeface="Muli Bold Bold"/>
                <a:sym typeface="Muli Bold Bold"/>
              </a:rPr>
              <a:t>COSA CONDUCE ALLA FOMO?</a:t>
            </a:r>
          </a:p>
        </p:txBody>
      </p:sp>
      <p:sp>
        <p:nvSpPr>
          <p:cNvPr name="Freeform 11" id="11"/>
          <p:cNvSpPr/>
          <p:nvPr/>
        </p:nvSpPr>
        <p:spPr>
          <a:xfrm flipH="false" flipV="false" rot="0">
            <a:off x="8626007" y="7708026"/>
            <a:ext cx="817304" cy="1195525"/>
          </a:xfrm>
          <a:custGeom>
            <a:avLst/>
            <a:gdLst/>
            <a:ahLst/>
            <a:cxnLst/>
            <a:rect r="r" b="b" t="t" l="l"/>
            <a:pathLst>
              <a:path h="1195525" w="817304">
                <a:moveTo>
                  <a:pt x="0" y="0"/>
                </a:moveTo>
                <a:lnTo>
                  <a:pt x="817304" y="0"/>
                </a:lnTo>
                <a:lnTo>
                  <a:pt x="817304" y="1195525"/>
                </a:lnTo>
                <a:lnTo>
                  <a:pt x="0" y="11955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2" id="12"/>
          <p:cNvSpPr txBox="true"/>
          <p:nvPr/>
        </p:nvSpPr>
        <p:spPr>
          <a:xfrm rot="0">
            <a:off x="10289607" y="3991201"/>
            <a:ext cx="6969693" cy="331002"/>
          </a:xfrm>
          <a:prstGeom prst="rect">
            <a:avLst/>
          </a:prstGeom>
        </p:spPr>
        <p:txBody>
          <a:bodyPr anchor="t" rtlCol="false" tIns="0" lIns="0" bIns="0" rIns="0">
            <a:spAutoFit/>
          </a:bodyPr>
          <a:lstStyle/>
          <a:p>
            <a:pPr algn="just" marL="496569" indent="-248284" lvl="1">
              <a:lnSpc>
                <a:spcPts val="2529"/>
              </a:lnSpc>
              <a:buFont typeface="Arial"/>
              <a:buChar char="•"/>
            </a:pPr>
            <a:r>
              <a:rPr lang="en-US" b="true" sz="2299">
                <a:solidFill>
                  <a:srgbClr val="FFFFFF"/>
                </a:solidFill>
                <a:latin typeface="Muli Regular Bold"/>
                <a:ea typeface="Muli Regular Bold"/>
                <a:cs typeface="Muli Regular Bold"/>
                <a:sym typeface="Muli Regular Bold"/>
              </a:rPr>
              <a:t>Impossibilità di raggiungere gli altri.</a:t>
            </a:r>
          </a:p>
        </p:txBody>
      </p:sp>
      <p:sp>
        <p:nvSpPr>
          <p:cNvPr name="TextBox 13" id="13"/>
          <p:cNvSpPr txBox="true"/>
          <p:nvPr/>
        </p:nvSpPr>
        <p:spPr>
          <a:xfrm rot="0">
            <a:off x="10289607" y="6053921"/>
            <a:ext cx="6969693" cy="651844"/>
          </a:xfrm>
          <a:prstGeom prst="rect">
            <a:avLst/>
          </a:prstGeom>
        </p:spPr>
        <p:txBody>
          <a:bodyPr anchor="t" rtlCol="false" tIns="0" lIns="0" bIns="0" rIns="0">
            <a:spAutoFit/>
          </a:bodyPr>
          <a:lstStyle/>
          <a:p>
            <a:pPr algn="just" marL="496570" indent="-248285" lvl="1">
              <a:lnSpc>
                <a:spcPts val="2530"/>
              </a:lnSpc>
              <a:buFont typeface="Arial"/>
              <a:buChar char="•"/>
            </a:pPr>
            <a:r>
              <a:rPr lang="en-US" b="true" sz="2300">
                <a:solidFill>
                  <a:srgbClr val="FFFFFF"/>
                </a:solidFill>
                <a:latin typeface="Muli Regular Bold"/>
                <a:ea typeface="Muli Regular Bold"/>
                <a:cs typeface="Muli Regular Bold"/>
                <a:sym typeface="Muli Regular Bold"/>
              </a:rPr>
              <a:t>Timore di essere tagliati fuori.</a:t>
            </a:r>
          </a:p>
          <a:p>
            <a:pPr algn="just">
              <a:lnSpc>
                <a:spcPts val="2529"/>
              </a:lnSpc>
            </a:pPr>
          </a:p>
        </p:txBody>
      </p:sp>
      <p:sp>
        <p:nvSpPr>
          <p:cNvPr name="TextBox 14" id="14"/>
          <p:cNvSpPr txBox="true"/>
          <p:nvPr/>
        </p:nvSpPr>
        <p:spPr>
          <a:xfrm rot="0">
            <a:off x="10289607" y="8103870"/>
            <a:ext cx="6969693" cy="673167"/>
          </a:xfrm>
          <a:prstGeom prst="rect">
            <a:avLst/>
          </a:prstGeom>
        </p:spPr>
        <p:txBody>
          <a:bodyPr anchor="t" rtlCol="false" tIns="0" lIns="0" bIns="0" rIns="0">
            <a:spAutoFit/>
          </a:bodyPr>
          <a:lstStyle/>
          <a:p>
            <a:pPr algn="just" marL="496570" indent="-248285" lvl="1">
              <a:lnSpc>
                <a:spcPts val="2530"/>
              </a:lnSpc>
              <a:buFont typeface="Arial"/>
              <a:buChar char="•"/>
            </a:pPr>
            <a:r>
              <a:rPr lang="en-US" b="true" sz="2300">
                <a:solidFill>
                  <a:srgbClr val="FFFFFF"/>
                </a:solidFill>
                <a:latin typeface="Muli Regular Bold"/>
                <a:ea typeface="Muli Regular Bold"/>
                <a:cs typeface="Muli Regular Bold"/>
                <a:sym typeface="Muli Regular Bold"/>
              </a:rPr>
              <a:t>Paura di perdere notizie salienti.</a:t>
            </a:r>
          </a:p>
          <a:p>
            <a:pPr algn="just">
              <a:lnSpc>
                <a:spcPts val="2749"/>
              </a:lnSpc>
            </a:pP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16572909" y="8991875"/>
            <a:ext cx="686391" cy="266425"/>
            <a:chOff x="0" y="0"/>
            <a:chExt cx="1105903" cy="429260"/>
          </a:xfrm>
        </p:grpSpPr>
        <p:sp>
          <p:nvSpPr>
            <p:cNvPr name="Freeform 3" id="3"/>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FFFFFF"/>
            </a:solidFill>
          </p:spPr>
        </p:sp>
      </p:grpSp>
      <p:grpSp>
        <p:nvGrpSpPr>
          <p:cNvPr name="Group 4" id="4"/>
          <p:cNvGrpSpPr/>
          <p:nvPr/>
        </p:nvGrpSpPr>
        <p:grpSpPr>
          <a:xfrm rot="0">
            <a:off x="0" y="1314450"/>
            <a:ext cx="5270307" cy="1607879"/>
            <a:chOff x="0" y="0"/>
            <a:chExt cx="7027075" cy="2143838"/>
          </a:xfrm>
        </p:grpSpPr>
        <p:sp>
          <p:nvSpPr>
            <p:cNvPr name="AutoShape 5" id="5"/>
            <p:cNvSpPr/>
            <p:nvPr/>
          </p:nvSpPr>
          <p:spPr>
            <a:xfrm rot="0">
              <a:off x="0" y="0"/>
              <a:ext cx="7027075" cy="2143838"/>
            </a:xfrm>
            <a:prstGeom prst="rect">
              <a:avLst/>
            </a:prstGeom>
            <a:solidFill>
              <a:srgbClr val="1A5BBC"/>
            </a:solidFill>
          </p:spPr>
        </p:sp>
        <p:sp>
          <p:nvSpPr>
            <p:cNvPr name="TextBox 6" id="6"/>
            <p:cNvSpPr txBox="true"/>
            <p:nvPr/>
          </p:nvSpPr>
          <p:spPr>
            <a:xfrm rot="0">
              <a:off x="1750497" y="304260"/>
              <a:ext cx="4812527" cy="1573419"/>
            </a:xfrm>
            <a:prstGeom prst="rect">
              <a:avLst/>
            </a:prstGeom>
          </p:spPr>
          <p:txBody>
            <a:bodyPr anchor="t" rtlCol="false" tIns="0" lIns="0" bIns="0" rIns="0">
              <a:spAutoFit/>
            </a:bodyPr>
            <a:lstStyle/>
            <a:p>
              <a:pPr algn="l">
                <a:lnSpc>
                  <a:spcPts val="3079"/>
                </a:lnSpc>
              </a:pPr>
              <a:r>
                <a:rPr lang="en-US" sz="2799">
                  <a:solidFill>
                    <a:srgbClr val="1B1A1A"/>
                  </a:solidFill>
                  <a:latin typeface="Muli Bold"/>
                  <a:ea typeface="Muli Bold"/>
                  <a:cs typeface="Muli Bold"/>
                  <a:sym typeface="Muli Bold"/>
                </a:rPr>
                <a:t>Come distinguere un comportamento FOMO?</a:t>
              </a:r>
            </a:p>
          </p:txBody>
        </p:sp>
      </p:grpSp>
      <p:sp>
        <p:nvSpPr>
          <p:cNvPr name="Freeform 7" id="7"/>
          <p:cNvSpPr/>
          <p:nvPr/>
        </p:nvSpPr>
        <p:spPr>
          <a:xfrm flipH="false" flipV="false" rot="0">
            <a:off x="10291623" y="0"/>
            <a:ext cx="12340544" cy="10619416"/>
          </a:xfrm>
          <a:custGeom>
            <a:avLst/>
            <a:gdLst/>
            <a:ahLst/>
            <a:cxnLst/>
            <a:rect r="r" b="b" t="t" l="l"/>
            <a:pathLst>
              <a:path h="10619416" w="12340544">
                <a:moveTo>
                  <a:pt x="0" y="0"/>
                </a:moveTo>
                <a:lnTo>
                  <a:pt x="12340543" y="0"/>
                </a:lnTo>
                <a:lnTo>
                  <a:pt x="12340543" y="10619416"/>
                </a:lnTo>
                <a:lnTo>
                  <a:pt x="0" y="10619416"/>
                </a:lnTo>
                <a:lnTo>
                  <a:pt x="0" y="0"/>
                </a:lnTo>
                <a:close/>
              </a:path>
            </a:pathLst>
          </a:custGeom>
          <a:blipFill>
            <a:blip r:embed="rId2"/>
            <a:stretch>
              <a:fillRect l="-14519" t="0" r="-14519" b="0"/>
            </a:stretch>
          </a:blipFill>
        </p:spPr>
      </p:sp>
      <p:sp>
        <p:nvSpPr>
          <p:cNvPr name="TextBox 8" id="8"/>
          <p:cNvSpPr txBox="true"/>
          <p:nvPr/>
        </p:nvSpPr>
        <p:spPr>
          <a:xfrm rot="0">
            <a:off x="1202428" y="4043810"/>
            <a:ext cx="6195008" cy="3887403"/>
          </a:xfrm>
          <a:prstGeom prst="rect">
            <a:avLst/>
          </a:prstGeom>
        </p:spPr>
        <p:txBody>
          <a:bodyPr anchor="t" rtlCol="false" tIns="0" lIns="0" bIns="0" rIns="0">
            <a:spAutoFit/>
          </a:bodyPr>
          <a:lstStyle/>
          <a:p>
            <a:pPr algn="l">
              <a:lnSpc>
                <a:spcPts val="3150"/>
              </a:lnSpc>
            </a:pPr>
            <a:r>
              <a:rPr lang="en-US" sz="2100">
                <a:solidFill>
                  <a:srgbClr val="FFFFFF"/>
                </a:solidFill>
                <a:latin typeface="Muli Regular"/>
                <a:ea typeface="Muli Regular"/>
                <a:cs typeface="Muli Regular"/>
                <a:sym typeface="Muli Regular"/>
              </a:rPr>
              <a:t>La Fomo diventa distinguibile nei momenti in cui l'interessato non può tenersi aggiornato usando i social network.</a:t>
            </a:r>
          </a:p>
          <a:p>
            <a:pPr algn="l">
              <a:lnSpc>
                <a:spcPts val="3150"/>
              </a:lnSpc>
            </a:pPr>
          </a:p>
          <a:p>
            <a:pPr algn="l">
              <a:lnSpc>
                <a:spcPts val="3150"/>
              </a:lnSpc>
            </a:pPr>
            <a:r>
              <a:rPr lang="en-US" sz="2100">
                <a:solidFill>
                  <a:srgbClr val="FFFFFF"/>
                </a:solidFill>
                <a:latin typeface="Muli Regular"/>
                <a:ea typeface="Muli Regular"/>
                <a:cs typeface="Muli Regular"/>
                <a:sym typeface="Muli Regular"/>
              </a:rPr>
              <a:t>Compariranno pensiero focalizzato, irrequietezza psicomotoria, irritabilità, sintomatologia ansiosa. </a:t>
            </a:r>
          </a:p>
          <a:p>
            <a:pPr algn="l">
              <a:lnSpc>
                <a:spcPts val="3150"/>
              </a:lnSpc>
            </a:pPr>
          </a:p>
          <a:p>
            <a:pPr algn="l">
              <a:lnSpc>
                <a:spcPts val="3149"/>
              </a:lnSpc>
            </a:pPr>
            <a:r>
              <a:rPr lang="en-US" sz="2099">
                <a:solidFill>
                  <a:srgbClr val="FFFFFF"/>
                </a:solidFill>
                <a:latin typeface="Muli Regular"/>
                <a:ea typeface="Muli Regular"/>
                <a:cs typeface="Muli Regular"/>
                <a:sym typeface="Muli Regular"/>
              </a:rPr>
              <a:t>Da distinguersi dai comportamenti di un adolescente che chiede di usare il telefono come affermazione della propria volontà. </a:t>
            </a:r>
          </a:p>
        </p:txBody>
      </p:sp>
      <p:sp>
        <p:nvSpPr>
          <p:cNvPr name="Freeform 9" id="9"/>
          <p:cNvSpPr/>
          <p:nvPr/>
        </p:nvSpPr>
        <p:spPr>
          <a:xfrm flipH="false" flipV="false" rot="0">
            <a:off x="7753179" y="7622170"/>
            <a:ext cx="2282038" cy="1973963"/>
          </a:xfrm>
          <a:custGeom>
            <a:avLst/>
            <a:gdLst/>
            <a:ahLst/>
            <a:cxnLst/>
            <a:rect r="r" b="b" t="t" l="l"/>
            <a:pathLst>
              <a:path h="1973963" w="2282038">
                <a:moveTo>
                  <a:pt x="0" y="0"/>
                </a:moveTo>
                <a:lnTo>
                  <a:pt x="2282038" y="0"/>
                </a:lnTo>
                <a:lnTo>
                  <a:pt x="2282038" y="1973963"/>
                </a:lnTo>
                <a:lnTo>
                  <a:pt x="0" y="197396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0" y="756652"/>
            <a:ext cx="5270307" cy="1996900"/>
            <a:chOff x="0" y="0"/>
            <a:chExt cx="7027075" cy="2662533"/>
          </a:xfrm>
        </p:grpSpPr>
        <p:sp>
          <p:nvSpPr>
            <p:cNvPr name="AutoShape 3" id="3"/>
            <p:cNvSpPr/>
            <p:nvPr/>
          </p:nvSpPr>
          <p:spPr>
            <a:xfrm rot="0">
              <a:off x="0" y="0"/>
              <a:ext cx="7027075" cy="2662533"/>
            </a:xfrm>
            <a:prstGeom prst="rect">
              <a:avLst/>
            </a:prstGeom>
            <a:solidFill>
              <a:srgbClr val="1A5BBC"/>
            </a:solidFill>
          </p:spPr>
        </p:sp>
        <p:sp>
          <p:nvSpPr>
            <p:cNvPr name="TextBox 4" id="4"/>
            <p:cNvSpPr txBox="true"/>
            <p:nvPr/>
          </p:nvSpPr>
          <p:spPr>
            <a:xfrm rot="0">
              <a:off x="1750497" y="304260"/>
              <a:ext cx="4812527" cy="2092113"/>
            </a:xfrm>
            <a:prstGeom prst="rect">
              <a:avLst/>
            </a:prstGeom>
          </p:spPr>
          <p:txBody>
            <a:bodyPr anchor="t" rtlCol="false" tIns="0" lIns="0" bIns="0" rIns="0">
              <a:spAutoFit/>
            </a:bodyPr>
            <a:lstStyle/>
            <a:p>
              <a:pPr algn="l">
                <a:lnSpc>
                  <a:spcPts val="3079"/>
                </a:lnSpc>
              </a:pPr>
              <a:r>
                <a:rPr lang="en-US" sz="2799">
                  <a:solidFill>
                    <a:srgbClr val="1B1A1A"/>
                  </a:solidFill>
                  <a:latin typeface="Muli Bold"/>
                  <a:ea typeface="Muli Bold"/>
                  <a:cs typeface="Muli Bold"/>
                  <a:sym typeface="Muli Bold"/>
                </a:rPr>
                <a:t>Approfondimento: come si manifesta la dipendenza da internet?</a:t>
              </a:r>
            </a:p>
          </p:txBody>
        </p:sp>
      </p:grpSp>
      <p:sp>
        <p:nvSpPr>
          <p:cNvPr name="TextBox 5" id="5"/>
          <p:cNvSpPr txBox="true"/>
          <p:nvPr/>
        </p:nvSpPr>
        <p:spPr>
          <a:xfrm rot="0">
            <a:off x="1138246" y="3677291"/>
            <a:ext cx="15577214" cy="5977890"/>
          </a:xfrm>
          <a:prstGeom prst="rect">
            <a:avLst/>
          </a:prstGeom>
        </p:spPr>
        <p:txBody>
          <a:bodyPr anchor="t" rtlCol="false" tIns="0" lIns="0" bIns="0" rIns="0">
            <a:spAutoFit/>
          </a:bodyPr>
          <a:lstStyle/>
          <a:p>
            <a:pPr algn="l">
              <a:lnSpc>
                <a:spcPts val="3150"/>
              </a:lnSpc>
            </a:pPr>
            <a:r>
              <a:rPr lang="en-US" sz="2100">
                <a:solidFill>
                  <a:srgbClr val="FFFFFF"/>
                </a:solidFill>
                <a:latin typeface="Muli Regular"/>
                <a:ea typeface="Muli Regular"/>
                <a:cs typeface="Muli Regular"/>
                <a:sym typeface="Muli Regular"/>
              </a:rPr>
              <a:t>Uso persistente e ricorrente di Internet che porta a compromissione o disagio clinicamente significativi come indicato dalla presenza di cinque (o più) dei seguenti criteri per un periodo di 12 mesi: </a:t>
            </a:r>
          </a:p>
          <a:p>
            <a:pPr algn="l">
              <a:lnSpc>
                <a:spcPts val="3150"/>
              </a:lnSpc>
            </a:pPr>
          </a:p>
          <a:p>
            <a:pPr algn="l">
              <a:lnSpc>
                <a:spcPts val="3150"/>
              </a:lnSpc>
            </a:pPr>
            <a:r>
              <a:rPr lang="en-US" sz="2100">
                <a:solidFill>
                  <a:srgbClr val="FFFFFF"/>
                </a:solidFill>
                <a:latin typeface="Muli Regular"/>
                <a:ea typeface="Muli Regular"/>
                <a:cs typeface="Muli Regular"/>
                <a:sym typeface="Muli Regular"/>
              </a:rPr>
              <a:t>Preoccupazione riguardo  Internet. (L’individuo pensa alle precedenti attività  o anticipa la partecipazione alle successive sessioni; Internet diventa l’attività principale della vita quotidiana.)</a:t>
            </a:r>
          </a:p>
          <a:p>
            <a:pPr algn="l">
              <a:lnSpc>
                <a:spcPts val="3150"/>
              </a:lnSpc>
            </a:pPr>
            <a:r>
              <a:rPr lang="en-US" sz="2100">
                <a:solidFill>
                  <a:srgbClr val="FFFFFF"/>
                </a:solidFill>
                <a:latin typeface="Muli Regular"/>
                <a:ea typeface="Muli Regular"/>
                <a:cs typeface="Muli Regular"/>
                <a:sym typeface="Muli Regular"/>
              </a:rPr>
              <a:t>1. Sintomi di astinenza quando viene impeditol'uso del web. (Questi sintomi sono tipicamente descritti come irritabilità, ansia o tristezza, mentre non vi sono segni fisici di astinenza farmacologica.) </a:t>
            </a:r>
          </a:p>
          <a:p>
            <a:pPr algn="l">
              <a:lnSpc>
                <a:spcPts val="3150"/>
              </a:lnSpc>
            </a:pPr>
            <a:r>
              <a:rPr lang="en-US" sz="2100">
                <a:solidFill>
                  <a:srgbClr val="FFFFFF"/>
                </a:solidFill>
                <a:latin typeface="Muli Regular"/>
                <a:ea typeface="Muli Regular"/>
                <a:cs typeface="Muli Regular"/>
                <a:sym typeface="Muli Regular"/>
              </a:rPr>
              <a:t>2. Tolleranza – Bisogno di trascorrere crescenti quantità di tempo impegnati isul web. </a:t>
            </a:r>
          </a:p>
          <a:p>
            <a:pPr algn="l">
              <a:lnSpc>
                <a:spcPts val="3150"/>
              </a:lnSpc>
            </a:pPr>
            <a:r>
              <a:rPr lang="en-US" sz="2100">
                <a:solidFill>
                  <a:srgbClr val="FFFFFF"/>
                </a:solidFill>
                <a:latin typeface="Muli Regular"/>
                <a:ea typeface="Muli Regular"/>
                <a:cs typeface="Muli Regular"/>
                <a:sym typeface="Muli Regular"/>
              </a:rPr>
              <a:t>3. Tentativi infruttuosi di limitare l'uso di internet. </a:t>
            </a:r>
          </a:p>
          <a:p>
            <a:pPr algn="l">
              <a:lnSpc>
                <a:spcPts val="3150"/>
              </a:lnSpc>
            </a:pPr>
            <a:r>
              <a:rPr lang="en-US" sz="2100">
                <a:solidFill>
                  <a:srgbClr val="FFFFFF"/>
                </a:solidFill>
                <a:latin typeface="Muli Regular"/>
                <a:ea typeface="Muli Regular"/>
                <a:cs typeface="Muli Regular"/>
                <a:sym typeface="Muli Regular"/>
              </a:rPr>
              <a:t>4. Perdita di interesse verso i precedenti hobby e divertimenti come risultato del, e con l’eccezione del,web. </a:t>
            </a:r>
          </a:p>
          <a:p>
            <a:pPr algn="l">
              <a:lnSpc>
                <a:spcPts val="3150"/>
              </a:lnSpc>
            </a:pPr>
            <a:r>
              <a:rPr lang="en-US" sz="2100">
                <a:solidFill>
                  <a:srgbClr val="FFFFFF"/>
                </a:solidFill>
                <a:latin typeface="Muli Regular"/>
                <a:ea typeface="Muli Regular"/>
                <a:cs typeface="Muli Regular"/>
                <a:sym typeface="Muli Regular"/>
              </a:rPr>
              <a:t>5. Uso continuativo ed eccessivo di Internet nonostante la consapevolezza di problemi psicosociali. </a:t>
            </a:r>
          </a:p>
          <a:p>
            <a:pPr algn="l">
              <a:lnSpc>
                <a:spcPts val="3150"/>
              </a:lnSpc>
            </a:pPr>
            <a:r>
              <a:rPr lang="en-US" sz="2100">
                <a:solidFill>
                  <a:srgbClr val="FFFFFF"/>
                </a:solidFill>
                <a:latin typeface="Muli Regular"/>
                <a:ea typeface="Muli Regular"/>
                <a:cs typeface="Muli Regular"/>
                <a:sym typeface="Muli Regular"/>
              </a:rPr>
              <a:t>6. Avere ingannato i membri della famiglia, i terapeuti o altri riguardo la quantità di tempo passata  su Internet. </a:t>
            </a:r>
          </a:p>
          <a:p>
            <a:pPr algn="l">
              <a:lnSpc>
                <a:spcPts val="3150"/>
              </a:lnSpc>
            </a:pPr>
            <a:r>
              <a:rPr lang="en-US" sz="2100">
                <a:solidFill>
                  <a:srgbClr val="FFFFFF"/>
                </a:solidFill>
                <a:latin typeface="Muli Regular"/>
                <a:ea typeface="Muli Regular"/>
                <a:cs typeface="Muli Regular"/>
                <a:sym typeface="Muli Regular"/>
              </a:rPr>
              <a:t>7. Uso di Internet per eludere o mitigare stati d’animo negativi (per es., sensazioni di disperazione, senso di colpa, ansia). </a:t>
            </a:r>
          </a:p>
          <a:p>
            <a:pPr algn="l">
              <a:lnSpc>
                <a:spcPts val="3149"/>
              </a:lnSpc>
            </a:pPr>
            <a:r>
              <a:rPr lang="en-US" sz="2099">
                <a:solidFill>
                  <a:srgbClr val="FFFFFF"/>
                </a:solidFill>
                <a:latin typeface="Muli Regular"/>
                <a:ea typeface="Muli Regular"/>
                <a:cs typeface="Muli Regular"/>
                <a:sym typeface="Muli Regular"/>
              </a:rPr>
              <a:t>8. Aver messo a repentaglio o perso una relazione, un lavoro o un’opportunità formativa o di carriera significativi a causa dell'abuso di Internet.</a:t>
            </a:r>
          </a:p>
        </p:txBody>
      </p:sp>
      <p:sp>
        <p:nvSpPr>
          <p:cNvPr name="Freeform 6" id="6"/>
          <p:cNvSpPr/>
          <p:nvPr/>
        </p:nvSpPr>
        <p:spPr>
          <a:xfrm flipH="false" flipV="false" rot="0">
            <a:off x="14722364" y="573609"/>
            <a:ext cx="2282038" cy="1973963"/>
          </a:xfrm>
          <a:custGeom>
            <a:avLst/>
            <a:gdLst/>
            <a:ahLst/>
            <a:cxnLst/>
            <a:rect r="r" b="b" t="t" l="l"/>
            <a:pathLst>
              <a:path h="1973963" w="2282038">
                <a:moveTo>
                  <a:pt x="0" y="0"/>
                </a:moveTo>
                <a:lnTo>
                  <a:pt x="2282038" y="0"/>
                </a:lnTo>
                <a:lnTo>
                  <a:pt x="2282038" y="1973963"/>
                </a:lnTo>
                <a:lnTo>
                  <a:pt x="0" y="197396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6750147" cy="10287000"/>
          </a:xfrm>
          <a:custGeom>
            <a:avLst/>
            <a:gdLst/>
            <a:ahLst/>
            <a:cxnLst/>
            <a:rect r="r" b="b" t="t" l="l"/>
            <a:pathLst>
              <a:path h="10287000" w="6750147">
                <a:moveTo>
                  <a:pt x="0" y="0"/>
                </a:moveTo>
                <a:lnTo>
                  <a:pt x="6750147" y="0"/>
                </a:lnTo>
                <a:lnTo>
                  <a:pt x="6750147" y="10287000"/>
                </a:lnTo>
                <a:lnTo>
                  <a:pt x="0" y="10287000"/>
                </a:lnTo>
                <a:lnTo>
                  <a:pt x="0" y="0"/>
                </a:lnTo>
                <a:close/>
              </a:path>
            </a:pathLst>
          </a:custGeom>
          <a:blipFill>
            <a:blip r:embed="rId2"/>
            <a:stretch>
              <a:fillRect l="-64261" t="0" r="-64261" b="0"/>
            </a:stretch>
          </a:blipFill>
        </p:spPr>
      </p:sp>
      <p:grpSp>
        <p:nvGrpSpPr>
          <p:cNvPr name="Group 3" id="3"/>
          <p:cNvGrpSpPr/>
          <p:nvPr/>
        </p:nvGrpSpPr>
        <p:grpSpPr>
          <a:xfrm rot="0">
            <a:off x="16572909" y="8991875"/>
            <a:ext cx="686391" cy="266425"/>
            <a:chOff x="0" y="0"/>
            <a:chExt cx="1105903" cy="429260"/>
          </a:xfrm>
        </p:grpSpPr>
        <p:sp>
          <p:nvSpPr>
            <p:cNvPr name="Freeform 4" id="4"/>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FFFFFF"/>
            </a:solidFill>
          </p:spPr>
        </p:sp>
      </p:grpSp>
      <p:sp>
        <p:nvSpPr>
          <p:cNvPr name="AutoShape 5" id="5"/>
          <p:cNvSpPr/>
          <p:nvPr/>
        </p:nvSpPr>
        <p:spPr>
          <a:xfrm rot="0">
            <a:off x="8284427" y="5502206"/>
            <a:ext cx="1512847" cy="1448553"/>
          </a:xfrm>
          <a:prstGeom prst="rect">
            <a:avLst/>
          </a:prstGeom>
          <a:solidFill>
            <a:srgbClr val="1A5BBC"/>
          </a:solidFill>
        </p:spPr>
      </p:sp>
      <p:sp>
        <p:nvSpPr>
          <p:cNvPr name="AutoShape 6" id="6"/>
          <p:cNvSpPr/>
          <p:nvPr/>
        </p:nvSpPr>
        <p:spPr>
          <a:xfrm rot="0">
            <a:off x="8284427" y="7581512"/>
            <a:ext cx="1512847" cy="1448553"/>
          </a:xfrm>
          <a:prstGeom prst="rect">
            <a:avLst/>
          </a:prstGeom>
          <a:solidFill>
            <a:srgbClr val="1A5BBC"/>
          </a:solidFill>
        </p:spPr>
      </p:sp>
      <p:sp>
        <p:nvSpPr>
          <p:cNvPr name="AutoShape 7" id="7"/>
          <p:cNvSpPr/>
          <p:nvPr/>
        </p:nvSpPr>
        <p:spPr>
          <a:xfrm rot="0">
            <a:off x="8284427" y="3422901"/>
            <a:ext cx="1512847" cy="1448553"/>
          </a:xfrm>
          <a:prstGeom prst="rect">
            <a:avLst/>
          </a:prstGeom>
          <a:solidFill>
            <a:srgbClr val="1A5BBC"/>
          </a:solidFill>
        </p:spPr>
      </p:sp>
      <p:sp>
        <p:nvSpPr>
          <p:cNvPr name="Freeform 8" id="8"/>
          <p:cNvSpPr/>
          <p:nvPr/>
        </p:nvSpPr>
        <p:spPr>
          <a:xfrm flipH="false" flipV="false" rot="0">
            <a:off x="8423996" y="3723090"/>
            <a:ext cx="1233707" cy="848174"/>
          </a:xfrm>
          <a:custGeom>
            <a:avLst/>
            <a:gdLst/>
            <a:ahLst/>
            <a:cxnLst/>
            <a:rect r="r" b="b" t="t" l="l"/>
            <a:pathLst>
              <a:path h="848174" w="1233707">
                <a:moveTo>
                  <a:pt x="0" y="0"/>
                </a:moveTo>
                <a:lnTo>
                  <a:pt x="1233708" y="0"/>
                </a:lnTo>
                <a:lnTo>
                  <a:pt x="1233708" y="848174"/>
                </a:lnTo>
                <a:lnTo>
                  <a:pt x="0" y="8481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8531835" y="7743341"/>
            <a:ext cx="1018030" cy="1124896"/>
          </a:xfrm>
          <a:custGeom>
            <a:avLst/>
            <a:gdLst/>
            <a:ahLst/>
            <a:cxnLst/>
            <a:rect r="r" b="b" t="t" l="l"/>
            <a:pathLst>
              <a:path h="1124896" w="1018030">
                <a:moveTo>
                  <a:pt x="0" y="0"/>
                </a:moveTo>
                <a:lnTo>
                  <a:pt x="1018030" y="0"/>
                </a:lnTo>
                <a:lnTo>
                  <a:pt x="1018030" y="1124895"/>
                </a:lnTo>
                <a:lnTo>
                  <a:pt x="0" y="112489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8586059" y="5810503"/>
            <a:ext cx="852433" cy="889108"/>
          </a:xfrm>
          <a:custGeom>
            <a:avLst/>
            <a:gdLst/>
            <a:ahLst/>
            <a:cxnLst/>
            <a:rect r="r" b="b" t="t" l="l"/>
            <a:pathLst>
              <a:path h="889108" w="852433">
                <a:moveTo>
                  <a:pt x="0" y="0"/>
                </a:moveTo>
                <a:lnTo>
                  <a:pt x="852432" y="0"/>
                </a:lnTo>
                <a:lnTo>
                  <a:pt x="852432" y="889109"/>
                </a:lnTo>
                <a:lnTo>
                  <a:pt x="0" y="88910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10593856" y="3648535"/>
            <a:ext cx="6969693" cy="1025859"/>
          </a:xfrm>
          <a:prstGeom prst="rect">
            <a:avLst/>
          </a:prstGeom>
        </p:spPr>
        <p:txBody>
          <a:bodyPr anchor="t" rtlCol="false" tIns="0" lIns="0" bIns="0" rIns="0">
            <a:spAutoFit/>
          </a:bodyPr>
          <a:lstStyle/>
          <a:p>
            <a:pPr algn="just">
              <a:lnSpc>
                <a:spcPts val="2750"/>
              </a:lnSpc>
            </a:pPr>
            <a:r>
              <a:rPr lang="en-US" sz="2500" b="true">
                <a:solidFill>
                  <a:srgbClr val="4F88CB"/>
                </a:solidFill>
                <a:latin typeface="Muli Regular Bold"/>
                <a:ea typeface="Muli Regular Bold"/>
                <a:cs typeface="Muli Regular Bold"/>
                <a:sym typeface="Muli Regular Bold"/>
              </a:rPr>
              <a:t>Uso: </a:t>
            </a:r>
            <a:r>
              <a:rPr lang="en-US" sz="2500">
                <a:solidFill>
                  <a:srgbClr val="FFFFFF"/>
                </a:solidFill>
                <a:latin typeface="Muli Regular"/>
                <a:ea typeface="Muli Regular"/>
                <a:cs typeface="Muli Regular"/>
                <a:sym typeface="Muli Regular"/>
              </a:rPr>
              <a:t>Usare saltuariamente o abitualmente un dispositivo tecnologico nel limite massimo consentito.</a:t>
            </a:r>
          </a:p>
        </p:txBody>
      </p:sp>
      <p:sp>
        <p:nvSpPr>
          <p:cNvPr name="TextBox 12" id="12"/>
          <p:cNvSpPr txBox="true"/>
          <p:nvPr/>
        </p:nvSpPr>
        <p:spPr>
          <a:xfrm rot="0">
            <a:off x="10593856" y="5898288"/>
            <a:ext cx="6969693" cy="684964"/>
          </a:xfrm>
          <a:prstGeom prst="rect">
            <a:avLst/>
          </a:prstGeom>
        </p:spPr>
        <p:txBody>
          <a:bodyPr anchor="t" rtlCol="false" tIns="0" lIns="0" bIns="0" rIns="0">
            <a:spAutoFit/>
          </a:bodyPr>
          <a:lstStyle/>
          <a:p>
            <a:pPr algn="just">
              <a:lnSpc>
                <a:spcPts val="2750"/>
              </a:lnSpc>
            </a:pPr>
            <a:r>
              <a:rPr lang="en-US" sz="2500" b="true">
                <a:solidFill>
                  <a:srgbClr val="4F88CB"/>
                </a:solidFill>
                <a:latin typeface="Muli Regular Bold"/>
                <a:ea typeface="Muli Regular Bold"/>
                <a:cs typeface="Muli Regular Bold"/>
                <a:sym typeface="Muli Regular Bold"/>
              </a:rPr>
              <a:t>Abuso: </a:t>
            </a:r>
            <a:r>
              <a:rPr lang="en-US" sz="2500">
                <a:solidFill>
                  <a:srgbClr val="FFFFFF"/>
                </a:solidFill>
                <a:latin typeface="Muli Regular"/>
                <a:ea typeface="Muli Regular"/>
                <a:cs typeface="Muli Regular"/>
                <a:sym typeface="Muli Regular"/>
              </a:rPr>
              <a:t>Usare frequentemente un dispositivo tecnologico oltre il limite massimo consentito.</a:t>
            </a:r>
          </a:p>
        </p:txBody>
      </p:sp>
      <p:sp>
        <p:nvSpPr>
          <p:cNvPr name="TextBox 13" id="13"/>
          <p:cNvSpPr txBox="true"/>
          <p:nvPr/>
        </p:nvSpPr>
        <p:spPr>
          <a:xfrm rot="0">
            <a:off x="8284427" y="1094561"/>
            <a:ext cx="7799851" cy="707691"/>
          </a:xfrm>
          <a:prstGeom prst="rect">
            <a:avLst/>
          </a:prstGeom>
        </p:spPr>
        <p:txBody>
          <a:bodyPr anchor="t" rtlCol="false" tIns="0" lIns="0" bIns="0" rIns="0">
            <a:spAutoFit/>
          </a:bodyPr>
          <a:lstStyle/>
          <a:p>
            <a:pPr algn="l">
              <a:lnSpc>
                <a:spcPts val="5500"/>
              </a:lnSpc>
            </a:pPr>
            <a:r>
              <a:rPr lang="en-US" sz="5000" b="true">
                <a:solidFill>
                  <a:srgbClr val="FFFFFF"/>
                </a:solidFill>
                <a:latin typeface="Muli Bold Bold"/>
                <a:ea typeface="Muli Bold Bold"/>
                <a:cs typeface="Muli Bold Bold"/>
                <a:sym typeface="Muli Bold Bold"/>
              </a:rPr>
              <a:t>CATEGORIE D'UTILIZZO</a:t>
            </a:r>
          </a:p>
        </p:txBody>
      </p:sp>
      <p:sp>
        <p:nvSpPr>
          <p:cNvPr name="TextBox 14" id="14"/>
          <p:cNvSpPr txBox="true"/>
          <p:nvPr/>
        </p:nvSpPr>
        <p:spPr>
          <a:xfrm rot="0">
            <a:off x="10603381" y="7636699"/>
            <a:ext cx="6969693" cy="1366754"/>
          </a:xfrm>
          <a:prstGeom prst="rect">
            <a:avLst/>
          </a:prstGeom>
        </p:spPr>
        <p:txBody>
          <a:bodyPr anchor="t" rtlCol="false" tIns="0" lIns="0" bIns="0" rIns="0">
            <a:spAutoFit/>
          </a:bodyPr>
          <a:lstStyle/>
          <a:p>
            <a:pPr algn="just">
              <a:lnSpc>
                <a:spcPts val="2750"/>
              </a:lnSpc>
            </a:pPr>
            <a:r>
              <a:rPr lang="en-US" sz="2500" b="true">
                <a:solidFill>
                  <a:srgbClr val="4F88CB"/>
                </a:solidFill>
                <a:latin typeface="Muli Regular Bold"/>
                <a:ea typeface="Muli Regular Bold"/>
                <a:cs typeface="Muli Regular Bold"/>
                <a:sym typeface="Muli Regular Bold"/>
              </a:rPr>
              <a:t>Dipendenza:</a:t>
            </a:r>
            <a:r>
              <a:rPr lang="en-US" sz="2500" b="true">
                <a:solidFill>
                  <a:srgbClr val="FFFFFF"/>
                </a:solidFill>
                <a:latin typeface="Muli Regular Bold"/>
                <a:ea typeface="Muli Regular Bold"/>
                <a:cs typeface="Muli Regular Bold"/>
                <a:sym typeface="Muli Regular Bold"/>
              </a:rPr>
              <a:t> </a:t>
            </a:r>
            <a:r>
              <a:rPr lang="en-US" sz="2500">
                <a:solidFill>
                  <a:srgbClr val="FFFFFF"/>
                </a:solidFill>
                <a:latin typeface="Muli Regular"/>
                <a:ea typeface="Muli Regular"/>
                <a:cs typeface="Muli Regular"/>
                <a:sym typeface="Muli Regular"/>
              </a:rPr>
              <a:t>Usare costantemente un dispositivo tecnologico che ostacola o impedisce il corretto funzionamento di altre attività di vita.</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16572909" y="8991875"/>
            <a:ext cx="686391" cy="266425"/>
            <a:chOff x="0" y="0"/>
            <a:chExt cx="1105903" cy="429260"/>
          </a:xfrm>
        </p:grpSpPr>
        <p:sp>
          <p:nvSpPr>
            <p:cNvPr name="Freeform 3" id="3"/>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FFFFFF"/>
            </a:solidFill>
          </p:spPr>
        </p:sp>
      </p:grpSp>
      <p:grpSp>
        <p:nvGrpSpPr>
          <p:cNvPr name="Group 4" id="4"/>
          <p:cNvGrpSpPr/>
          <p:nvPr/>
        </p:nvGrpSpPr>
        <p:grpSpPr>
          <a:xfrm rot="0">
            <a:off x="0" y="1314450"/>
            <a:ext cx="5270307" cy="1998905"/>
            <a:chOff x="0" y="0"/>
            <a:chExt cx="7027075" cy="2665206"/>
          </a:xfrm>
        </p:grpSpPr>
        <p:sp>
          <p:nvSpPr>
            <p:cNvPr name="AutoShape 5" id="5"/>
            <p:cNvSpPr/>
            <p:nvPr/>
          </p:nvSpPr>
          <p:spPr>
            <a:xfrm rot="0">
              <a:off x="0" y="0"/>
              <a:ext cx="7027075" cy="2665206"/>
            </a:xfrm>
            <a:prstGeom prst="rect">
              <a:avLst/>
            </a:prstGeom>
            <a:solidFill>
              <a:srgbClr val="1A5BBC"/>
            </a:solidFill>
          </p:spPr>
        </p:sp>
        <p:sp>
          <p:nvSpPr>
            <p:cNvPr name="TextBox 6" id="6"/>
            <p:cNvSpPr txBox="true"/>
            <p:nvPr/>
          </p:nvSpPr>
          <p:spPr>
            <a:xfrm rot="0">
              <a:off x="1750497" y="304260"/>
              <a:ext cx="4812527" cy="2094787"/>
            </a:xfrm>
            <a:prstGeom prst="rect">
              <a:avLst/>
            </a:prstGeom>
          </p:spPr>
          <p:txBody>
            <a:bodyPr anchor="t" rtlCol="false" tIns="0" lIns="0" bIns="0" rIns="0">
              <a:spAutoFit/>
            </a:bodyPr>
            <a:lstStyle/>
            <a:p>
              <a:pPr algn="l">
                <a:lnSpc>
                  <a:spcPts val="3079"/>
                </a:lnSpc>
              </a:pPr>
              <a:r>
                <a:rPr lang="en-US" sz="2799">
                  <a:solidFill>
                    <a:srgbClr val="1B1A1A"/>
                  </a:solidFill>
                  <a:latin typeface="Muli Bold"/>
                  <a:ea typeface="Muli Bold"/>
                  <a:cs typeface="Muli Bold"/>
                  <a:sym typeface="Muli Bold"/>
                </a:rPr>
                <a:t>Approfondimento: quanto tempo possono usare la tecnologia i ragazzi?</a:t>
              </a:r>
            </a:p>
          </p:txBody>
        </p:sp>
      </p:grpSp>
      <p:sp>
        <p:nvSpPr>
          <p:cNvPr name="Freeform 7" id="7"/>
          <p:cNvSpPr/>
          <p:nvPr/>
        </p:nvSpPr>
        <p:spPr>
          <a:xfrm flipH="false" flipV="false" rot="0">
            <a:off x="10291623" y="0"/>
            <a:ext cx="12340544" cy="10619416"/>
          </a:xfrm>
          <a:custGeom>
            <a:avLst/>
            <a:gdLst/>
            <a:ahLst/>
            <a:cxnLst/>
            <a:rect r="r" b="b" t="t" l="l"/>
            <a:pathLst>
              <a:path h="10619416" w="12340544">
                <a:moveTo>
                  <a:pt x="0" y="0"/>
                </a:moveTo>
                <a:lnTo>
                  <a:pt x="12340543" y="0"/>
                </a:lnTo>
                <a:lnTo>
                  <a:pt x="12340543" y="10619416"/>
                </a:lnTo>
                <a:lnTo>
                  <a:pt x="0" y="10619416"/>
                </a:lnTo>
                <a:lnTo>
                  <a:pt x="0" y="0"/>
                </a:lnTo>
                <a:close/>
              </a:path>
            </a:pathLst>
          </a:custGeom>
          <a:blipFill>
            <a:blip r:embed="rId2"/>
            <a:stretch>
              <a:fillRect l="-10145" t="0" r="-19257" b="0"/>
            </a:stretch>
          </a:blipFill>
        </p:spPr>
      </p:sp>
      <p:sp>
        <p:nvSpPr>
          <p:cNvPr name="TextBox 8" id="8"/>
          <p:cNvSpPr txBox="true"/>
          <p:nvPr/>
        </p:nvSpPr>
        <p:spPr>
          <a:xfrm rot="0">
            <a:off x="1312873" y="4303094"/>
            <a:ext cx="6195008" cy="4669456"/>
          </a:xfrm>
          <a:prstGeom prst="rect">
            <a:avLst/>
          </a:prstGeom>
        </p:spPr>
        <p:txBody>
          <a:bodyPr anchor="t" rtlCol="false" tIns="0" lIns="0" bIns="0" rIns="0">
            <a:spAutoFit/>
          </a:bodyPr>
          <a:lstStyle/>
          <a:p>
            <a:pPr algn="l">
              <a:lnSpc>
                <a:spcPts val="3149"/>
              </a:lnSpc>
            </a:pPr>
            <a:r>
              <a:rPr lang="en-US" sz="2099">
                <a:solidFill>
                  <a:srgbClr val="FFFFFF"/>
                </a:solidFill>
                <a:latin typeface="Muli Regular"/>
                <a:ea typeface="Muli Regular"/>
                <a:cs typeface="Muli Regular"/>
                <a:sym typeface="Muli Regular"/>
              </a:rPr>
              <a:t>Non c'è un tempo indicato d'utilizzo che certifica il passaggio da uso ad abuso o dipendenza.</a:t>
            </a:r>
          </a:p>
          <a:p>
            <a:pPr algn="l">
              <a:lnSpc>
                <a:spcPts val="3149"/>
              </a:lnSpc>
            </a:pPr>
          </a:p>
          <a:p>
            <a:pPr algn="l">
              <a:lnSpc>
                <a:spcPts val="3149"/>
              </a:lnSpc>
            </a:pPr>
            <a:r>
              <a:rPr lang="en-US" sz="2099">
                <a:solidFill>
                  <a:srgbClr val="FFFFFF"/>
                </a:solidFill>
                <a:latin typeface="Muli Regular"/>
                <a:ea typeface="Muli Regular"/>
                <a:cs typeface="Muli Regular"/>
                <a:sym typeface="Muli Regular"/>
              </a:rPr>
              <a:t>Un comportamento tecnologico inadeguato si evidenzia quando la tecnologia diventa l'aspetto preponderante della vita del ragazzo, riducendo il tempo dedicato alle attività formative e sociali considerate adeguate per l'età indicata. </a:t>
            </a:r>
          </a:p>
          <a:p>
            <a:pPr algn="l">
              <a:lnSpc>
                <a:spcPts val="3149"/>
              </a:lnSpc>
            </a:pPr>
          </a:p>
          <a:p>
            <a:pPr algn="l">
              <a:lnSpc>
                <a:spcPts val="3149"/>
              </a:lnSpc>
            </a:pPr>
            <a:r>
              <a:rPr lang="en-US" sz="2099">
                <a:solidFill>
                  <a:srgbClr val="FFFFFF"/>
                </a:solidFill>
                <a:latin typeface="Muli Regular"/>
                <a:ea typeface="Muli Regular"/>
                <a:cs typeface="Muli Regular"/>
                <a:sym typeface="Muli Regular"/>
              </a:rPr>
              <a:t>Qualora si sospettasse di un disturbo di dipendenza, il consiglio è di rivolgersi ad uno psicoterapeuta. </a:t>
            </a:r>
          </a:p>
        </p:txBody>
      </p:sp>
      <p:sp>
        <p:nvSpPr>
          <p:cNvPr name="Freeform 9" id="9"/>
          <p:cNvSpPr/>
          <p:nvPr/>
        </p:nvSpPr>
        <p:spPr>
          <a:xfrm flipH="false" flipV="false" rot="0">
            <a:off x="7753179" y="7622170"/>
            <a:ext cx="2282038" cy="1973963"/>
          </a:xfrm>
          <a:custGeom>
            <a:avLst/>
            <a:gdLst/>
            <a:ahLst/>
            <a:cxnLst/>
            <a:rect r="r" b="b" t="t" l="l"/>
            <a:pathLst>
              <a:path h="1973963" w="2282038">
                <a:moveTo>
                  <a:pt x="0" y="0"/>
                </a:moveTo>
                <a:lnTo>
                  <a:pt x="2282038" y="0"/>
                </a:lnTo>
                <a:lnTo>
                  <a:pt x="2282038" y="1973963"/>
                </a:lnTo>
                <a:lnTo>
                  <a:pt x="0" y="197396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172080" y="173024"/>
            <a:ext cx="18134935" cy="9940952"/>
          </a:xfrm>
          <a:prstGeom prst="rect">
            <a:avLst/>
          </a:prstGeom>
          <a:solidFill>
            <a:srgbClr val="1B1A1A"/>
          </a:solidFill>
        </p:spPr>
      </p:sp>
      <p:sp>
        <p:nvSpPr>
          <p:cNvPr name="Freeform 3" id="3"/>
          <p:cNvSpPr/>
          <p:nvPr/>
        </p:nvSpPr>
        <p:spPr>
          <a:xfrm flipH="false" flipV="false" rot="0">
            <a:off x="10346495" y="173024"/>
            <a:ext cx="7941505" cy="9940952"/>
          </a:xfrm>
          <a:custGeom>
            <a:avLst/>
            <a:gdLst/>
            <a:ahLst/>
            <a:cxnLst/>
            <a:rect r="r" b="b" t="t" l="l"/>
            <a:pathLst>
              <a:path h="9940952" w="7941505">
                <a:moveTo>
                  <a:pt x="0" y="0"/>
                </a:moveTo>
                <a:lnTo>
                  <a:pt x="7941505" y="0"/>
                </a:lnTo>
                <a:lnTo>
                  <a:pt x="7941505" y="9940952"/>
                </a:lnTo>
                <a:lnTo>
                  <a:pt x="0" y="9940952"/>
                </a:lnTo>
                <a:lnTo>
                  <a:pt x="0" y="0"/>
                </a:lnTo>
                <a:close/>
              </a:path>
            </a:pathLst>
          </a:custGeom>
          <a:blipFill>
            <a:blip r:embed="rId2"/>
            <a:stretch>
              <a:fillRect l="-61268" t="0" r="-61268" b="0"/>
            </a:stretch>
          </a:blipFill>
        </p:spPr>
      </p:sp>
      <p:sp>
        <p:nvSpPr>
          <p:cNvPr name="Freeform 4" id="4"/>
          <p:cNvSpPr/>
          <p:nvPr/>
        </p:nvSpPr>
        <p:spPr>
          <a:xfrm flipH="false" flipV="false" rot="0">
            <a:off x="7855791" y="7866446"/>
            <a:ext cx="1589948" cy="1263286"/>
          </a:xfrm>
          <a:custGeom>
            <a:avLst/>
            <a:gdLst/>
            <a:ahLst/>
            <a:cxnLst/>
            <a:rect r="r" b="b" t="t" l="l"/>
            <a:pathLst>
              <a:path h="1263286" w="1589948">
                <a:moveTo>
                  <a:pt x="0" y="0"/>
                </a:moveTo>
                <a:lnTo>
                  <a:pt x="1589948" y="0"/>
                </a:lnTo>
                <a:lnTo>
                  <a:pt x="1589948" y="1263286"/>
                </a:lnTo>
                <a:lnTo>
                  <a:pt x="0" y="12632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0" y="690442"/>
            <a:ext cx="10346495" cy="3131218"/>
          </a:xfrm>
          <a:prstGeom prst="rect">
            <a:avLst/>
          </a:prstGeom>
        </p:spPr>
        <p:txBody>
          <a:bodyPr anchor="t" rtlCol="false" tIns="0" lIns="0" bIns="0" rIns="0">
            <a:spAutoFit/>
          </a:bodyPr>
          <a:lstStyle/>
          <a:p>
            <a:pPr algn="ctr">
              <a:lnSpc>
                <a:spcPts val="12599"/>
              </a:lnSpc>
            </a:pPr>
            <a:r>
              <a:rPr lang="en-US" sz="9000">
                <a:solidFill>
                  <a:srgbClr val="FFFFFF"/>
                </a:solidFill>
                <a:latin typeface="Bebas Neue Cyrillic"/>
                <a:ea typeface="Bebas Neue Cyrillic"/>
                <a:cs typeface="Bebas Neue Cyrillic"/>
                <a:sym typeface="Bebas Neue Cyrillic"/>
              </a:rPr>
              <a:t>Per nuove tecnologie intendiamo: </a:t>
            </a:r>
          </a:p>
        </p:txBody>
      </p:sp>
      <p:sp>
        <p:nvSpPr>
          <p:cNvPr name="TextBox 6" id="6"/>
          <p:cNvSpPr txBox="true"/>
          <p:nvPr/>
        </p:nvSpPr>
        <p:spPr>
          <a:xfrm rot="0">
            <a:off x="1028700" y="5214599"/>
            <a:ext cx="6316996" cy="2501867"/>
          </a:xfrm>
          <a:prstGeom prst="rect">
            <a:avLst/>
          </a:prstGeom>
        </p:spPr>
        <p:txBody>
          <a:bodyPr anchor="t" rtlCol="false" tIns="0" lIns="0" bIns="0" rIns="0">
            <a:spAutoFit/>
          </a:bodyPr>
          <a:lstStyle/>
          <a:p>
            <a:pPr algn="l" marL="777240" indent="-388620" lvl="1">
              <a:lnSpc>
                <a:spcPts val="5040"/>
              </a:lnSpc>
              <a:buFont typeface="Arial"/>
              <a:buChar char="•"/>
            </a:pPr>
            <a:r>
              <a:rPr lang="en-US" sz="3600">
                <a:solidFill>
                  <a:srgbClr val="FFFFFF"/>
                </a:solidFill>
                <a:latin typeface="Open Sans Light"/>
                <a:ea typeface="Open Sans Light"/>
                <a:cs typeface="Open Sans Light"/>
                <a:sym typeface="Open Sans Light"/>
              </a:rPr>
              <a:t>Social Media;</a:t>
            </a:r>
          </a:p>
          <a:p>
            <a:pPr algn="l" marL="777240" indent="-388620" lvl="1">
              <a:lnSpc>
                <a:spcPts val="5040"/>
              </a:lnSpc>
              <a:buFont typeface="Arial"/>
              <a:buChar char="•"/>
            </a:pPr>
            <a:r>
              <a:rPr lang="en-US" sz="3600">
                <a:solidFill>
                  <a:srgbClr val="FFFFFF"/>
                </a:solidFill>
                <a:latin typeface="Open Sans Light"/>
                <a:ea typeface="Open Sans Light"/>
                <a:cs typeface="Open Sans Light"/>
                <a:sym typeface="Open Sans Light"/>
              </a:rPr>
              <a:t>Videogiochi;</a:t>
            </a:r>
          </a:p>
          <a:p>
            <a:pPr algn="l" marL="777240" indent="-388620" lvl="1">
              <a:lnSpc>
                <a:spcPts val="5040"/>
              </a:lnSpc>
              <a:buFont typeface="Arial"/>
              <a:buChar char="•"/>
            </a:pPr>
            <a:r>
              <a:rPr lang="en-US" sz="3600">
                <a:solidFill>
                  <a:srgbClr val="FFFFFF"/>
                </a:solidFill>
                <a:latin typeface="Open Sans Light"/>
                <a:ea typeface="Open Sans Light"/>
                <a:cs typeface="Open Sans Light"/>
                <a:sym typeface="Open Sans Light"/>
              </a:rPr>
              <a:t>applicazioni e siti Internet;</a:t>
            </a:r>
          </a:p>
          <a:p>
            <a:pPr algn="l" marL="777240" indent="-388620" lvl="1">
              <a:lnSpc>
                <a:spcPts val="5040"/>
              </a:lnSpc>
              <a:buFont typeface="Arial"/>
              <a:buChar char="•"/>
            </a:pPr>
            <a:r>
              <a:rPr lang="en-US" sz="3600">
                <a:solidFill>
                  <a:srgbClr val="FFFFFF"/>
                </a:solidFill>
                <a:latin typeface="Open Sans Light"/>
                <a:ea typeface="Open Sans Light"/>
                <a:cs typeface="Open Sans Light"/>
                <a:sym typeface="Open Sans Light"/>
              </a:rPr>
              <a:t>servizi streaming</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1340037" y="1536220"/>
            <a:ext cx="9377842" cy="2340440"/>
            <a:chOff x="0" y="0"/>
            <a:chExt cx="12503789" cy="3120587"/>
          </a:xfrm>
        </p:grpSpPr>
        <p:sp>
          <p:nvSpPr>
            <p:cNvPr name="AutoShape 3" id="3"/>
            <p:cNvSpPr/>
            <p:nvPr/>
          </p:nvSpPr>
          <p:spPr>
            <a:xfrm rot="0">
              <a:off x="0" y="1962100"/>
              <a:ext cx="12503789" cy="12752"/>
            </a:xfrm>
            <a:prstGeom prst="rect">
              <a:avLst/>
            </a:prstGeom>
            <a:solidFill>
              <a:srgbClr val="5F8CB4"/>
            </a:solidFill>
          </p:spPr>
        </p:sp>
        <p:sp>
          <p:nvSpPr>
            <p:cNvPr name="TextBox 4" id="4"/>
            <p:cNvSpPr txBox="true"/>
            <p:nvPr/>
          </p:nvSpPr>
          <p:spPr>
            <a:xfrm rot="0">
              <a:off x="0" y="2550257"/>
              <a:ext cx="12503789" cy="570330"/>
            </a:xfrm>
            <a:prstGeom prst="rect">
              <a:avLst/>
            </a:prstGeom>
          </p:spPr>
          <p:txBody>
            <a:bodyPr anchor="t" rtlCol="false" tIns="0" lIns="0" bIns="0" rIns="0">
              <a:spAutoFit/>
            </a:bodyPr>
            <a:lstStyle/>
            <a:p>
              <a:pPr algn="l">
                <a:lnSpc>
                  <a:spcPts val="3300"/>
                </a:lnSpc>
              </a:pPr>
              <a:r>
                <a:rPr lang="en-US" sz="3000">
                  <a:solidFill>
                    <a:srgbClr val="FFFFFF"/>
                  </a:solidFill>
                  <a:latin typeface="Muli Bold"/>
                  <a:ea typeface="Muli Bold"/>
                  <a:cs typeface="Muli Bold"/>
                  <a:sym typeface="Muli Bold"/>
                </a:rPr>
                <a:t>Cosa si associa alla FOMO?</a:t>
              </a:r>
            </a:p>
          </p:txBody>
        </p:sp>
        <p:sp>
          <p:nvSpPr>
            <p:cNvPr name="TextBox 5" id="5"/>
            <p:cNvSpPr txBox="true"/>
            <p:nvPr/>
          </p:nvSpPr>
          <p:spPr>
            <a:xfrm rot="0">
              <a:off x="0" y="66675"/>
              <a:ext cx="12503789" cy="1348595"/>
            </a:xfrm>
            <a:prstGeom prst="rect">
              <a:avLst/>
            </a:prstGeom>
          </p:spPr>
          <p:txBody>
            <a:bodyPr anchor="t" rtlCol="false" tIns="0" lIns="0" bIns="0" rIns="0">
              <a:spAutoFit/>
            </a:bodyPr>
            <a:lstStyle/>
            <a:p>
              <a:pPr algn="l">
                <a:lnSpc>
                  <a:spcPts val="7700"/>
                </a:lnSpc>
              </a:pPr>
              <a:r>
                <a:rPr lang="en-US" sz="7000" b="true">
                  <a:solidFill>
                    <a:srgbClr val="FFFFFF"/>
                  </a:solidFill>
                  <a:latin typeface="Muli Black"/>
                  <a:ea typeface="Muli Black"/>
                  <a:cs typeface="Muli Black"/>
                  <a:sym typeface="Muli Black"/>
                </a:rPr>
                <a:t>COMORBIDITÀ</a:t>
              </a:r>
            </a:p>
          </p:txBody>
        </p:sp>
      </p:grpSp>
      <p:sp>
        <p:nvSpPr>
          <p:cNvPr name="Freeform 6" id="6"/>
          <p:cNvSpPr/>
          <p:nvPr/>
        </p:nvSpPr>
        <p:spPr>
          <a:xfrm flipH="false" flipV="false" rot="0">
            <a:off x="1792683" y="5988729"/>
            <a:ext cx="1647169" cy="1885172"/>
          </a:xfrm>
          <a:custGeom>
            <a:avLst/>
            <a:gdLst/>
            <a:ahLst/>
            <a:cxnLst/>
            <a:rect r="r" b="b" t="t" l="l"/>
            <a:pathLst>
              <a:path h="1885172" w="1647169">
                <a:moveTo>
                  <a:pt x="0" y="0"/>
                </a:moveTo>
                <a:lnTo>
                  <a:pt x="1647169" y="0"/>
                </a:lnTo>
                <a:lnTo>
                  <a:pt x="1647169" y="1885172"/>
                </a:lnTo>
                <a:lnTo>
                  <a:pt x="0" y="188517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6338663" y="6149391"/>
            <a:ext cx="1724510" cy="1724510"/>
          </a:xfrm>
          <a:custGeom>
            <a:avLst/>
            <a:gdLst/>
            <a:ahLst/>
            <a:cxnLst/>
            <a:rect r="r" b="b" t="t" l="l"/>
            <a:pathLst>
              <a:path h="1724510" w="1724510">
                <a:moveTo>
                  <a:pt x="0" y="0"/>
                </a:moveTo>
                <a:lnTo>
                  <a:pt x="1724510" y="0"/>
                </a:lnTo>
                <a:lnTo>
                  <a:pt x="1724510" y="1724510"/>
                </a:lnTo>
                <a:lnTo>
                  <a:pt x="0" y="17245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1231567" y="6149391"/>
            <a:ext cx="2054571" cy="1808023"/>
          </a:xfrm>
          <a:custGeom>
            <a:avLst/>
            <a:gdLst/>
            <a:ahLst/>
            <a:cxnLst/>
            <a:rect r="r" b="b" t="t" l="l"/>
            <a:pathLst>
              <a:path h="1808023" w="2054571">
                <a:moveTo>
                  <a:pt x="0" y="0"/>
                </a:moveTo>
                <a:lnTo>
                  <a:pt x="2054572" y="0"/>
                </a:lnTo>
                <a:lnTo>
                  <a:pt x="2054572" y="1808023"/>
                </a:lnTo>
                <a:lnTo>
                  <a:pt x="0" y="180802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1340037" y="8307980"/>
            <a:ext cx="2552460" cy="361449"/>
          </a:xfrm>
          <a:prstGeom prst="rect">
            <a:avLst/>
          </a:prstGeom>
        </p:spPr>
        <p:txBody>
          <a:bodyPr anchor="t" rtlCol="false" tIns="0" lIns="0" bIns="0" rIns="0">
            <a:spAutoFit/>
          </a:bodyPr>
          <a:lstStyle/>
          <a:p>
            <a:pPr algn="ctr">
              <a:lnSpc>
                <a:spcPts val="3000"/>
              </a:lnSpc>
            </a:pPr>
            <a:r>
              <a:rPr lang="en-US" sz="2000">
                <a:solidFill>
                  <a:srgbClr val="FFFFFF"/>
                </a:solidFill>
                <a:latin typeface="Muli Regular"/>
                <a:ea typeface="Muli Regular"/>
                <a:cs typeface="Muli Regular"/>
                <a:sym typeface="Muli Regular"/>
              </a:rPr>
              <a:t>Disturbi d'ansia</a:t>
            </a:r>
          </a:p>
        </p:txBody>
      </p:sp>
      <p:sp>
        <p:nvSpPr>
          <p:cNvPr name="TextBox 10" id="10"/>
          <p:cNvSpPr txBox="true"/>
          <p:nvPr/>
        </p:nvSpPr>
        <p:spPr>
          <a:xfrm rot="0">
            <a:off x="10982623" y="8321516"/>
            <a:ext cx="2552460" cy="384409"/>
          </a:xfrm>
          <a:prstGeom prst="rect">
            <a:avLst/>
          </a:prstGeom>
        </p:spPr>
        <p:txBody>
          <a:bodyPr anchor="t" rtlCol="false" tIns="0" lIns="0" bIns="0" rIns="0">
            <a:spAutoFit/>
          </a:bodyPr>
          <a:lstStyle/>
          <a:p>
            <a:pPr algn="ctr">
              <a:lnSpc>
                <a:spcPts val="3299"/>
              </a:lnSpc>
            </a:pPr>
            <a:r>
              <a:rPr lang="en-US" sz="2199">
                <a:solidFill>
                  <a:srgbClr val="FFFFFF"/>
                </a:solidFill>
                <a:latin typeface="Muli Regular"/>
                <a:ea typeface="Muli Regular"/>
                <a:cs typeface="Muli Regular"/>
                <a:sym typeface="Muli Regular"/>
              </a:rPr>
              <a:t>Insonnia</a:t>
            </a:r>
          </a:p>
        </p:txBody>
      </p:sp>
      <p:sp>
        <p:nvSpPr>
          <p:cNvPr name="TextBox 11" id="11"/>
          <p:cNvSpPr txBox="true"/>
          <p:nvPr/>
        </p:nvSpPr>
        <p:spPr>
          <a:xfrm rot="0">
            <a:off x="5853663" y="8321516"/>
            <a:ext cx="2552460" cy="384409"/>
          </a:xfrm>
          <a:prstGeom prst="rect">
            <a:avLst/>
          </a:prstGeom>
        </p:spPr>
        <p:txBody>
          <a:bodyPr anchor="t" rtlCol="false" tIns="0" lIns="0" bIns="0" rIns="0">
            <a:spAutoFit/>
          </a:bodyPr>
          <a:lstStyle/>
          <a:p>
            <a:pPr algn="ctr">
              <a:lnSpc>
                <a:spcPts val="3299"/>
              </a:lnSpc>
            </a:pPr>
            <a:r>
              <a:rPr lang="en-US" sz="2199">
                <a:solidFill>
                  <a:srgbClr val="FFFFFF"/>
                </a:solidFill>
                <a:latin typeface="Muli Regular"/>
                <a:ea typeface="Muli Regular"/>
                <a:cs typeface="Muli Regular"/>
                <a:sym typeface="Muli Regular"/>
              </a:rPr>
              <a:t>Irrequietezza</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9144000" cy="10287000"/>
          </a:xfrm>
          <a:custGeom>
            <a:avLst/>
            <a:gdLst/>
            <a:ahLst/>
            <a:cxnLst/>
            <a:rect r="r" b="b" t="t" l="l"/>
            <a:pathLst>
              <a:path h="10287000" w="9144000">
                <a:moveTo>
                  <a:pt x="0" y="0"/>
                </a:moveTo>
                <a:lnTo>
                  <a:pt x="9144000" y="0"/>
                </a:lnTo>
                <a:lnTo>
                  <a:pt x="9144000" y="10287000"/>
                </a:lnTo>
                <a:lnTo>
                  <a:pt x="0" y="10287000"/>
                </a:lnTo>
                <a:lnTo>
                  <a:pt x="0" y="0"/>
                </a:lnTo>
                <a:close/>
              </a:path>
            </a:pathLst>
          </a:custGeom>
          <a:blipFill>
            <a:blip r:embed="rId2"/>
            <a:stretch>
              <a:fillRect l="-34375" t="0" r="-34375" b="0"/>
            </a:stretch>
          </a:blipFill>
        </p:spPr>
      </p:sp>
      <p:grpSp>
        <p:nvGrpSpPr>
          <p:cNvPr name="Group 3" id="3"/>
          <p:cNvGrpSpPr/>
          <p:nvPr/>
        </p:nvGrpSpPr>
        <p:grpSpPr>
          <a:xfrm rot="0">
            <a:off x="16572909" y="8991875"/>
            <a:ext cx="686391" cy="266425"/>
            <a:chOff x="0" y="0"/>
            <a:chExt cx="1105903" cy="429260"/>
          </a:xfrm>
        </p:grpSpPr>
        <p:sp>
          <p:nvSpPr>
            <p:cNvPr name="Freeform 4" id="4"/>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sp>
        <p:nvSpPr>
          <p:cNvPr name="AutoShape 5" id="5"/>
          <p:cNvSpPr/>
          <p:nvPr/>
        </p:nvSpPr>
        <p:spPr>
          <a:xfrm rot="610892">
            <a:off x="6218002" y="-2599300"/>
            <a:ext cx="14852568" cy="17554557"/>
          </a:xfrm>
          <a:prstGeom prst="rect">
            <a:avLst/>
          </a:prstGeom>
          <a:solidFill>
            <a:srgbClr val="FFFFFF"/>
          </a:solidFill>
        </p:spPr>
      </p:sp>
      <p:grpSp>
        <p:nvGrpSpPr>
          <p:cNvPr name="Group 6" id="6"/>
          <p:cNvGrpSpPr/>
          <p:nvPr/>
        </p:nvGrpSpPr>
        <p:grpSpPr>
          <a:xfrm rot="0">
            <a:off x="7718285" y="1390651"/>
            <a:ext cx="9979164" cy="7835466"/>
            <a:chOff x="0" y="0"/>
            <a:chExt cx="13305552" cy="10447288"/>
          </a:xfrm>
        </p:grpSpPr>
        <p:sp>
          <p:nvSpPr>
            <p:cNvPr name="TextBox 7" id="7"/>
            <p:cNvSpPr txBox="true"/>
            <p:nvPr/>
          </p:nvSpPr>
          <p:spPr>
            <a:xfrm rot="0">
              <a:off x="0" y="-9525"/>
              <a:ext cx="13292073" cy="1304925"/>
            </a:xfrm>
            <a:prstGeom prst="rect">
              <a:avLst/>
            </a:prstGeom>
          </p:spPr>
          <p:txBody>
            <a:bodyPr anchor="t" rtlCol="false" tIns="0" lIns="0" bIns="0" rIns="0">
              <a:spAutoFit/>
            </a:bodyPr>
            <a:lstStyle/>
            <a:p>
              <a:pPr algn="r">
                <a:lnSpc>
                  <a:spcPts val="7680"/>
                </a:lnSpc>
              </a:pPr>
              <a:r>
                <a:rPr lang="en-US" b="true" sz="6400" spc="128">
                  <a:solidFill>
                    <a:srgbClr val="1A5BBC"/>
                  </a:solidFill>
                  <a:latin typeface="Raleway Bold"/>
                  <a:ea typeface="Raleway Bold"/>
                  <a:cs typeface="Raleway Bold"/>
                  <a:sym typeface="Raleway Bold"/>
                </a:rPr>
                <a:t>TECNOSTRESS</a:t>
              </a:r>
            </a:p>
          </p:txBody>
        </p:sp>
        <p:sp>
          <p:nvSpPr>
            <p:cNvPr name="TextBox 8" id="8"/>
            <p:cNvSpPr txBox="true"/>
            <p:nvPr/>
          </p:nvSpPr>
          <p:spPr>
            <a:xfrm rot="0">
              <a:off x="13479" y="3181440"/>
              <a:ext cx="13292073" cy="7265849"/>
            </a:xfrm>
            <a:prstGeom prst="rect">
              <a:avLst/>
            </a:prstGeom>
          </p:spPr>
          <p:txBody>
            <a:bodyPr anchor="t" rtlCol="false" tIns="0" lIns="0" bIns="0" rIns="0">
              <a:spAutoFit/>
            </a:bodyPr>
            <a:lstStyle/>
            <a:p>
              <a:pPr algn="r">
                <a:lnSpc>
                  <a:spcPts val="4419"/>
                </a:lnSpc>
              </a:pPr>
              <a:r>
                <a:rPr lang="en-US" sz="2599" spc="155">
                  <a:solidFill>
                    <a:srgbClr val="364182"/>
                  </a:solidFill>
                  <a:latin typeface="Raleway"/>
                  <a:ea typeface="Raleway"/>
                  <a:cs typeface="Raleway"/>
                  <a:sym typeface="Raleway"/>
                </a:rPr>
                <a:t>Il termine </a:t>
              </a:r>
              <a:r>
                <a:rPr lang="en-US" b="true" sz="2599" spc="155">
                  <a:solidFill>
                    <a:srgbClr val="4F88CB"/>
                  </a:solidFill>
                  <a:latin typeface="Raleway Bold"/>
                  <a:ea typeface="Raleway Bold"/>
                  <a:cs typeface="Raleway Bold"/>
                  <a:sym typeface="Raleway Bold"/>
                </a:rPr>
                <a:t>Tecnostress </a:t>
              </a:r>
              <a:r>
                <a:rPr lang="en-US" sz="2599" spc="155">
                  <a:solidFill>
                    <a:srgbClr val="364182"/>
                  </a:solidFill>
                  <a:latin typeface="Raleway"/>
                  <a:ea typeface="Raleway"/>
                  <a:cs typeface="Raleway"/>
                  <a:sym typeface="Raleway"/>
                </a:rPr>
                <a:t>venne coniato dallo psicologo americano Craig Broad nel suo libro edito nel 1984 da Addison Wesley; “Technostress: the human cost of computer revolution” (“Il costo umano della rivoluzione dei computer”).</a:t>
              </a:r>
            </a:p>
            <a:p>
              <a:pPr algn="r">
                <a:lnSpc>
                  <a:spcPts val="4419"/>
                </a:lnSpc>
              </a:pPr>
              <a:r>
                <a:rPr lang="en-US" sz="2599" spc="155">
                  <a:solidFill>
                    <a:srgbClr val="364182"/>
                  </a:solidFill>
                  <a:latin typeface="Raleway"/>
                  <a:ea typeface="Raleway"/>
                  <a:cs typeface="Raleway"/>
                  <a:sym typeface="Raleway"/>
                </a:rPr>
                <a:t>Il tecnostress è una </a:t>
              </a:r>
              <a:r>
                <a:rPr lang="en-US" b="true" sz="2599" spc="155">
                  <a:solidFill>
                    <a:srgbClr val="4F88CB"/>
                  </a:solidFill>
                  <a:latin typeface="Raleway Bold"/>
                  <a:ea typeface="Raleway Bold"/>
                  <a:cs typeface="Raleway Bold"/>
                  <a:sym typeface="Raleway Bold"/>
                </a:rPr>
                <a:t>sindrome da stress causata da un iper-utilizzo disfunzionale delle nuove tecnologie</a:t>
              </a:r>
              <a:r>
                <a:rPr lang="en-US" sz="2599" spc="155">
                  <a:solidFill>
                    <a:srgbClr val="364182"/>
                  </a:solidFill>
                  <a:latin typeface="Raleway"/>
                  <a:ea typeface="Raleway"/>
                  <a:cs typeface="Raleway"/>
                  <a:sym typeface="Raleway"/>
                </a:rPr>
                <a:t> ICT (Information and Communication Technologies) che ha impatti significativi sia sulla vita sociale dell’individuo che su quella lavorativa.</a:t>
              </a:r>
            </a:p>
          </p:txBody>
        </p:sp>
      </p:grpSp>
      <p:sp>
        <p:nvSpPr>
          <p:cNvPr name="AutoShape 9" id="9"/>
          <p:cNvSpPr/>
          <p:nvPr/>
        </p:nvSpPr>
        <p:spPr>
          <a:xfrm rot="-4787820">
            <a:off x="-1736792" y="4637760"/>
            <a:ext cx="16230600" cy="0"/>
          </a:xfrm>
          <a:prstGeom prst="line">
            <a:avLst/>
          </a:prstGeom>
          <a:ln cap="rnd" w="342900">
            <a:solidFill>
              <a:srgbClr val="1A5BBC"/>
            </a:solidFill>
            <a:prstDash val="solid"/>
            <a:headEnd type="none" len="sm" w="sm"/>
            <a:tailEnd type="none" len="sm" w="sm"/>
          </a:ln>
        </p:spPr>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6750147" cy="10287000"/>
          </a:xfrm>
          <a:custGeom>
            <a:avLst/>
            <a:gdLst/>
            <a:ahLst/>
            <a:cxnLst/>
            <a:rect r="r" b="b" t="t" l="l"/>
            <a:pathLst>
              <a:path h="10287000" w="6750147">
                <a:moveTo>
                  <a:pt x="0" y="0"/>
                </a:moveTo>
                <a:lnTo>
                  <a:pt x="6750147" y="0"/>
                </a:lnTo>
                <a:lnTo>
                  <a:pt x="6750147" y="10287000"/>
                </a:lnTo>
                <a:lnTo>
                  <a:pt x="0" y="10287000"/>
                </a:lnTo>
                <a:lnTo>
                  <a:pt x="0" y="0"/>
                </a:lnTo>
                <a:close/>
              </a:path>
            </a:pathLst>
          </a:custGeom>
          <a:blipFill>
            <a:blip r:embed="rId2"/>
            <a:stretch>
              <a:fillRect l="-64297" t="0" r="-64297" b="0"/>
            </a:stretch>
          </a:blipFill>
        </p:spPr>
      </p:sp>
      <p:grpSp>
        <p:nvGrpSpPr>
          <p:cNvPr name="Group 3" id="3"/>
          <p:cNvGrpSpPr/>
          <p:nvPr/>
        </p:nvGrpSpPr>
        <p:grpSpPr>
          <a:xfrm rot="0">
            <a:off x="16572909" y="8991875"/>
            <a:ext cx="686391" cy="266425"/>
            <a:chOff x="0" y="0"/>
            <a:chExt cx="1105903" cy="429260"/>
          </a:xfrm>
        </p:grpSpPr>
        <p:sp>
          <p:nvSpPr>
            <p:cNvPr name="Freeform 4" id="4"/>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FFFFFF"/>
            </a:solidFill>
          </p:spPr>
        </p:sp>
      </p:grpSp>
      <p:sp>
        <p:nvSpPr>
          <p:cNvPr name="AutoShape 5" id="5"/>
          <p:cNvSpPr/>
          <p:nvPr/>
        </p:nvSpPr>
        <p:spPr>
          <a:xfrm rot="0">
            <a:off x="8284427" y="5502206"/>
            <a:ext cx="1512847" cy="1448553"/>
          </a:xfrm>
          <a:prstGeom prst="rect">
            <a:avLst/>
          </a:prstGeom>
          <a:solidFill>
            <a:srgbClr val="4F88CB"/>
          </a:solidFill>
        </p:spPr>
      </p:sp>
      <p:sp>
        <p:nvSpPr>
          <p:cNvPr name="AutoShape 6" id="6"/>
          <p:cNvSpPr/>
          <p:nvPr/>
        </p:nvSpPr>
        <p:spPr>
          <a:xfrm rot="0">
            <a:off x="8284427" y="7581512"/>
            <a:ext cx="1512847" cy="1448553"/>
          </a:xfrm>
          <a:prstGeom prst="rect">
            <a:avLst/>
          </a:prstGeom>
          <a:solidFill>
            <a:srgbClr val="4F88CB"/>
          </a:solidFill>
        </p:spPr>
      </p:sp>
      <p:sp>
        <p:nvSpPr>
          <p:cNvPr name="AutoShape 7" id="7"/>
          <p:cNvSpPr/>
          <p:nvPr/>
        </p:nvSpPr>
        <p:spPr>
          <a:xfrm rot="0">
            <a:off x="8284427" y="3422901"/>
            <a:ext cx="1512847" cy="1448553"/>
          </a:xfrm>
          <a:prstGeom prst="rect">
            <a:avLst/>
          </a:prstGeom>
          <a:solidFill>
            <a:srgbClr val="4F88CB"/>
          </a:solidFill>
        </p:spPr>
      </p:sp>
      <p:sp>
        <p:nvSpPr>
          <p:cNvPr name="Freeform 8" id="8"/>
          <p:cNvSpPr/>
          <p:nvPr/>
        </p:nvSpPr>
        <p:spPr>
          <a:xfrm flipH="false" flipV="false" rot="0">
            <a:off x="8499256" y="3520151"/>
            <a:ext cx="1083188" cy="1254052"/>
          </a:xfrm>
          <a:custGeom>
            <a:avLst/>
            <a:gdLst/>
            <a:ahLst/>
            <a:cxnLst/>
            <a:rect r="r" b="b" t="t" l="l"/>
            <a:pathLst>
              <a:path h="1254052" w="1083188">
                <a:moveTo>
                  <a:pt x="0" y="0"/>
                </a:moveTo>
                <a:lnTo>
                  <a:pt x="1083188" y="0"/>
                </a:lnTo>
                <a:lnTo>
                  <a:pt x="1083188" y="1254052"/>
                </a:lnTo>
                <a:lnTo>
                  <a:pt x="0" y="12540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8540120" y="7695142"/>
            <a:ext cx="1001461" cy="1221294"/>
          </a:xfrm>
          <a:custGeom>
            <a:avLst/>
            <a:gdLst/>
            <a:ahLst/>
            <a:cxnLst/>
            <a:rect r="r" b="b" t="t" l="l"/>
            <a:pathLst>
              <a:path h="1221294" w="1001461">
                <a:moveTo>
                  <a:pt x="0" y="0"/>
                </a:moveTo>
                <a:lnTo>
                  <a:pt x="1001461" y="0"/>
                </a:lnTo>
                <a:lnTo>
                  <a:pt x="1001461" y="1221294"/>
                </a:lnTo>
                <a:lnTo>
                  <a:pt x="0" y="12212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10289607" y="3441951"/>
            <a:ext cx="6969693" cy="1935213"/>
          </a:xfrm>
          <a:prstGeom prst="rect">
            <a:avLst/>
          </a:prstGeom>
        </p:spPr>
        <p:txBody>
          <a:bodyPr anchor="t" rtlCol="false" tIns="0" lIns="0" bIns="0" rIns="0">
            <a:spAutoFit/>
          </a:bodyPr>
          <a:lstStyle/>
          <a:p>
            <a:pPr algn="just" marL="496569" indent="-248285" lvl="1">
              <a:lnSpc>
                <a:spcPts val="2529"/>
              </a:lnSpc>
              <a:buFont typeface="Arial"/>
              <a:buChar char="•"/>
            </a:pPr>
            <a:r>
              <a:rPr lang="en-US" b="true" sz="2299">
                <a:solidFill>
                  <a:srgbClr val="61B1E6"/>
                </a:solidFill>
                <a:latin typeface="Muli Regular Bold"/>
                <a:ea typeface="Muli Regular Bold"/>
                <a:cs typeface="Muli Regular Bold"/>
                <a:sym typeface="Muli Regular Bold"/>
              </a:rPr>
              <a:t>Il tecno-sovraccarico;</a:t>
            </a:r>
            <a:r>
              <a:rPr lang="en-US" b="true" sz="2299">
                <a:solidFill>
                  <a:srgbClr val="4F88CB"/>
                </a:solidFill>
                <a:latin typeface="Muli Regular Bold"/>
                <a:ea typeface="Muli Regular Bold"/>
                <a:cs typeface="Muli Regular Bold"/>
                <a:sym typeface="Muli Regular Bold"/>
              </a:rPr>
              <a:t> </a:t>
            </a:r>
            <a:r>
              <a:rPr lang="en-US" b="true" sz="2299">
                <a:solidFill>
                  <a:srgbClr val="FFFFFF"/>
                </a:solidFill>
                <a:latin typeface="Muli Regular Bold"/>
                <a:ea typeface="Muli Regular Bold"/>
                <a:cs typeface="Muli Regular Bold"/>
                <a:sym typeface="Muli Regular Bold"/>
              </a:rPr>
              <a:t>riferito a tutte quelle situazioni in cui le ICT contribuiscono ad aumentare i carichi di lavoro e a indurre i soggetti a lavorare più velocemente (Savić, 2020);</a:t>
            </a:r>
          </a:p>
          <a:p>
            <a:pPr algn="just">
              <a:lnSpc>
                <a:spcPts val="2530"/>
              </a:lnSpc>
            </a:pPr>
          </a:p>
        </p:txBody>
      </p:sp>
      <p:sp>
        <p:nvSpPr>
          <p:cNvPr name="TextBox 11" id="11"/>
          <p:cNvSpPr txBox="true"/>
          <p:nvPr/>
        </p:nvSpPr>
        <p:spPr>
          <a:xfrm rot="0">
            <a:off x="10289607" y="5572658"/>
            <a:ext cx="6969693" cy="1614370"/>
          </a:xfrm>
          <a:prstGeom prst="rect">
            <a:avLst/>
          </a:prstGeom>
        </p:spPr>
        <p:txBody>
          <a:bodyPr anchor="t" rtlCol="false" tIns="0" lIns="0" bIns="0" rIns="0">
            <a:spAutoFit/>
          </a:bodyPr>
          <a:lstStyle/>
          <a:p>
            <a:pPr algn="just" marL="496570" indent="-248285" lvl="1">
              <a:lnSpc>
                <a:spcPts val="2530"/>
              </a:lnSpc>
              <a:buFont typeface="Arial"/>
              <a:buChar char="•"/>
            </a:pPr>
            <a:r>
              <a:rPr lang="en-US" b="true" sz="2300">
                <a:solidFill>
                  <a:srgbClr val="61B1E6"/>
                </a:solidFill>
                <a:latin typeface="Muli Regular Bold"/>
                <a:ea typeface="Muli Regular Bold"/>
                <a:cs typeface="Muli Regular Bold"/>
                <a:sym typeface="Muli Regular Bold"/>
              </a:rPr>
              <a:t>La tecno-invasione;</a:t>
            </a:r>
            <a:r>
              <a:rPr lang="en-US" b="true" sz="2300">
                <a:solidFill>
                  <a:srgbClr val="FFFFFF"/>
                </a:solidFill>
                <a:latin typeface="Muli Regular Bold"/>
                <a:ea typeface="Muli Regular Bold"/>
                <a:cs typeface="Muli Regular Bold"/>
                <a:sym typeface="Muli Regular Bold"/>
              </a:rPr>
              <a:t> ovvero l’impossibilità di separare adeguatamente vita lavorativa e vita privata in virtù dell’interferenza delle ICT nella quotidianità dei soggetti.</a:t>
            </a:r>
          </a:p>
          <a:p>
            <a:pPr algn="just">
              <a:lnSpc>
                <a:spcPts val="2529"/>
              </a:lnSpc>
            </a:pPr>
          </a:p>
        </p:txBody>
      </p:sp>
      <p:sp>
        <p:nvSpPr>
          <p:cNvPr name="TextBox 12" id="12"/>
          <p:cNvSpPr txBox="true"/>
          <p:nvPr/>
        </p:nvSpPr>
        <p:spPr>
          <a:xfrm rot="0">
            <a:off x="8284427" y="1094561"/>
            <a:ext cx="7799851" cy="1399507"/>
          </a:xfrm>
          <a:prstGeom prst="rect">
            <a:avLst/>
          </a:prstGeom>
        </p:spPr>
        <p:txBody>
          <a:bodyPr anchor="t" rtlCol="false" tIns="0" lIns="0" bIns="0" rIns="0">
            <a:spAutoFit/>
          </a:bodyPr>
          <a:lstStyle/>
          <a:p>
            <a:pPr algn="l">
              <a:lnSpc>
                <a:spcPts val="5500"/>
              </a:lnSpc>
            </a:pPr>
            <a:r>
              <a:rPr lang="en-US" sz="5000" b="true">
                <a:solidFill>
                  <a:srgbClr val="FFFFFF"/>
                </a:solidFill>
                <a:latin typeface="Muli Bold Bold"/>
                <a:ea typeface="Muli Bold Bold"/>
                <a:cs typeface="Muli Bold Bold"/>
                <a:sym typeface="Muli Bold Bold"/>
              </a:rPr>
              <a:t>COME SI MANIFESTA IL TECNOSTRSS?</a:t>
            </a:r>
          </a:p>
        </p:txBody>
      </p:sp>
      <p:sp>
        <p:nvSpPr>
          <p:cNvPr name="TextBox 13" id="13"/>
          <p:cNvSpPr txBox="true"/>
          <p:nvPr/>
        </p:nvSpPr>
        <p:spPr>
          <a:xfrm rot="0">
            <a:off x="10289607" y="7622607"/>
            <a:ext cx="6969693" cy="1635693"/>
          </a:xfrm>
          <a:prstGeom prst="rect">
            <a:avLst/>
          </a:prstGeom>
        </p:spPr>
        <p:txBody>
          <a:bodyPr anchor="t" rtlCol="false" tIns="0" lIns="0" bIns="0" rIns="0">
            <a:spAutoFit/>
          </a:bodyPr>
          <a:lstStyle/>
          <a:p>
            <a:pPr algn="just" marL="496570" indent="-248285" lvl="1">
              <a:lnSpc>
                <a:spcPts val="2530"/>
              </a:lnSpc>
              <a:buFont typeface="Arial"/>
              <a:buChar char="•"/>
            </a:pPr>
            <a:r>
              <a:rPr lang="en-US" b="true" sz="2300">
                <a:solidFill>
                  <a:srgbClr val="61B1E6"/>
                </a:solidFill>
                <a:latin typeface="Muli Regular Bold"/>
                <a:ea typeface="Muli Regular Bold"/>
                <a:cs typeface="Muli Regular Bold"/>
                <a:sym typeface="Muli Regular Bold"/>
              </a:rPr>
              <a:t>La tecno-complessità; </a:t>
            </a:r>
            <a:r>
              <a:rPr lang="en-US" b="true" sz="2300">
                <a:solidFill>
                  <a:srgbClr val="FFFFFF"/>
                </a:solidFill>
                <a:latin typeface="Muli Regular Bold"/>
                <a:ea typeface="Muli Regular Bold"/>
                <a:cs typeface="Muli Regular Bold"/>
                <a:sym typeface="Muli Regular Bold"/>
              </a:rPr>
              <a:t>cioè la percezione del lavoratore di non avere competenze ed esperienze sufficienti per affrontare la difficoltà delle nuove tecnologie.</a:t>
            </a:r>
          </a:p>
          <a:p>
            <a:pPr algn="just">
              <a:lnSpc>
                <a:spcPts val="2749"/>
              </a:lnSpc>
            </a:pPr>
          </a:p>
        </p:txBody>
      </p:sp>
      <p:sp>
        <p:nvSpPr>
          <p:cNvPr name="Freeform 14" id="14"/>
          <p:cNvSpPr/>
          <p:nvPr/>
        </p:nvSpPr>
        <p:spPr>
          <a:xfrm flipH="false" flipV="false" rot="0">
            <a:off x="8626007" y="5677021"/>
            <a:ext cx="829687" cy="1098923"/>
          </a:xfrm>
          <a:custGeom>
            <a:avLst/>
            <a:gdLst/>
            <a:ahLst/>
            <a:cxnLst/>
            <a:rect r="r" b="b" t="t" l="l"/>
            <a:pathLst>
              <a:path h="1098923" w="829687">
                <a:moveTo>
                  <a:pt x="0" y="0"/>
                </a:moveTo>
                <a:lnTo>
                  <a:pt x="829686" y="0"/>
                </a:lnTo>
                <a:lnTo>
                  <a:pt x="829686" y="1098923"/>
                </a:lnTo>
                <a:lnTo>
                  <a:pt x="0" y="109892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16572909" y="8991875"/>
            <a:ext cx="686391" cy="266425"/>
            <a:chOff x="0" y="0"/>
            <a:chExt cx="1105903" cy="429260"/>
          </a:xfrm>
        </p:grpSpPr>
        <p:sp>
          <p:nvSpPr>
            <p:cNvPr name="Freeform 3" id="3"/>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FFFFFF"/>
            </a:solidFill>
          </p:spPr>
        </p:sp>
      </p:grpSp>
      <p:grpSp>
        <p:nvGrpSpPr>
          <p:cNvPr name="Group 4" id="4"/>
          <p:cNvGrpSpPr/>
          <p:nvPr/>
        </p:nvGrpSpPr>
        <p:grpSpPr>
          <a:xfrm rot="0">
            <a:off x="0" y="1314450"/>
            <a:ext cx="5270307" cy="1607879"/>
            <a:chOff x="0" y="0"/>
            <a:chExt cx="7027075" cy="2143838"/>
          </a:xfrm>
        </p:grpSpPr>
        <p:sp>
          <p:nvSpPr>
            <p:cNvPr name="AutoShape 5" id="5"/>
            <p:cNvSpPr/>
            <p:nvPr/>
          </p:nvSpPr>
          <p:spPr>
            <a:xfrm rot="0">
              <a:off x="0" y="0"/>
              <a:ext cx="7027075" cy="2143838"/>
            </a:xfrm>
            <a:prstGeom prst="rect">
              <a:avLst/>
            </a:prstGeom>
            <a:solidFill>
              <a:srgbClr val="1A5BBC"/>
            </a:solidFill>
          </p:spPr>
        </p:sp>
        <p:sp>
          <p:nvSpPr>
            <p:cNvPr name="TextBox 6" id="6"/>
            <p:cNvSpPr txBox="true"/>
            <p:nvPr/>
          </p:nvSpPr>
          <p:spPr>
            <a:xfrm rot="0">
              <a:off x="1750497" y="304260"/>
              <a:ext cx="4812527" cy="1573419"/>
            </a:xfrm>
            <a:prstGeom prst="rect">
              <a:avLst/>
            </a:prstGeom>
          </p:spPr>
          <p:txBody>
            <a:bodyPr anchor="t" rtlCol="false" tIns="0" lIns="0" bIns="0" rIns="0">
              <a:spAutoFit/>
            </a:bodyPr>
            <a:lstStyle/>
            <a:p>
              <a:pPr algn="l">
                <a:lnSpc>
                  <a:spcPts val="3079"/>
                </a:lnSpc>
              </a:pPr>
              <a:r>
                <a:rPr lang="en-US" sz="2799">
                  <a:solidFill>
                    <a:srgbClr val="1B1A1A"/>
                  </a:solidFill>
                  <a:latin typeface="Muli Bold"/>
                  <a:ea typeface="Muli Bold"/>
                  <a:cs typeface="Muli Bold"/>
                  <a:sym typeface="Muli Bold"/>
                </a:rPr>
                <a:t>Approfondimento: Tecnostress e adolescenza</a:t>
              </a:r>
            </a:p>
          </p:txBody>
        </p:sp>
      </p:grpSp>
      <p:sp>
        <p:nvSpPr>
          <p:cNvPr name="Freeform 7" id="7"/>
          <p:cNvSpPr/>
          <p:nvPr/>
        </p:nvSpPr>
        <p:spPr>
          <a:xfrm flipH="false" flipV="false" rot="0">
            <a:off x="10291623" y="0"/>
            <a:ext cx="12340544" cy="10619416"/>
          </a:xfrm>
          <a:custGeom>
            <a:avLst/>
            <a:gdLst/>
            <a:ahLst/>
            <a:cxnLst/>
            <a:rect r="r" b="b" t="t" l="l"/>
            <a:pathLst>
              <a:path h="10619416" w="12340544">
                <a:moveTo>
                  <a:pt x="0" y="0"/>
                </a:moveTo>
                <a:lnTo>
                  <a:pt x="12340543" y="0"/>
                </a:lnTo>
                <a:lnTo>
                  <a:pt x="12340543" y="10619416"/>
                </a:lnTo>
                <a:lnTo>
                  <a:pt x="0" y="10619416"/>
                </a:lnTo>
                <a:lnTo>
                  <a:pt x="0" y="0"/>
                </a:lnTo>
                <a:close/>
              </a:path>
            </a:pathLst>
          </a:custGeom>
          <a:blipFill>
            <a:blip r:embed="rId2"/>
            <a:stretch>
              <a:fillRect l="-14539" t="0" r="-14539" b="0"/>
            </a:stretch>
          </a:blipFill>
        </p:spPr>
      </p:sp>
      <p:sp>
        <p:nvSpPr>
          <p:cNvPr name="TextBox 8" id="8"/>
          <p:cNvSpPr txBox="true"/>
          <p:nvPr/>
        </p:nvSpPr>
        <p:spPr>
          <a:xfrm rot="0">
            <a:off x="1558171" y="3999896"/>
            <a:ext cx="6195008" cy="4278429"/>
          </a:xfrm>
          <a:prstGeom prst="rect">
            <a:avLst/>
          </a:prstGeom>
        </p:spPr>
        <p:txBody>
          <a:bodyPr anchor="t" rtlCol="false" tIns="0" lIns="0" bIns="0" rIns="0">
            <a:spAutoFit/>
          </a:bodyPr>
          <a:lstStyle/>
          <a:p>
            <a:pPr algn="l">
              <a:lnSpc>
                <a:spcPts val="3150"/>
              </a:lnSpc>
            </a:pPr>
            <a:r>
              <a:rPr lang="en-US" sz="2100">
                <a:solidFill>
                  <a:srgbClr val="FFFFFF"/>
                </a:solidFill>
                <a:latin typeface="Muli Regular"/>
                <a:ea typeface="Muli Regular"/>
                <a:cs typeface="Muli Regular"/>
                <a:sym typeface="Muli Regular"/>
              </a:rPr>
              <a:t>I ragazzi sono colpiti soprattutto dal tecnostress legato alla tecno-invasione, ovvero </a:t>
            </a:r>
            <a:r>
              <a:rPr lang="en-US" sz="2100">
                <a:solidFill>
                  <a:srgbClr val="61B1E6"/>
                </a:solidFill>
                <a:latin typeface="Muli Regular"/>
                <a:ea typeface="Muli Regular"/>
                <a:cs typeface="Muli Regular"/>
                <a:sym typeface="Muli Regular"/>
              </a:rPr>
              <a:t>faticano a prendersi dei momenti personali.</a:t>
            </a:r>
          </a:p>
          <a:p>
            <a:pPr algn="l">
              <a:lnSpc>
                <a:spcPts val="3150"/>
              </a:lnSpc>
            </a:pPr>
          </a:p>
          <a:p>
            <a:pPr algn="l">
              <a:lnSpc>
                <a:spcPts val="3150"/>
              </a:lnSpc>
            </a:pPr>
            <a:r>
              <a:rPr lang="en-US" sz="2100">
                <a:solidFill>
                  <a:srgbClr val="FFFFFF"/>
                </a:solidFill>
                <a:latin typeface="Muli Regular"/>
                <a:ea typeface="Muli Regular"/>
                <a:cs typeface="Muli Regular"/>
                <a:sym typeface="Muli Regular"/>
              </a:rPr>
              <a:t>Questa difficoltà è legata all'</a:t>
            </a:r>
            <a:r>
              <a:rPr lang="en-US" sz="2100">
                <a:solidFill>
                  <a:srgbClr val="61B1E6"/>
                </a:solidFill>
                <a:latin typeface="Muli Regular"/>
                <a:ea typeface="Muli Regular"/>
                <a:cs typeface="Muli Regular"/>
                <a:sym typeface="Muli Regular"/>
              </a:rPr>
              <a:t>iperconnessione</a:t>
            </a:r>
            <a:r>
              <a:rPr lang="en-US" sz="2100">
                <a:solidFill>
                  <a:srgbClr val="FFFFFF"/>
                </a:solidFill>
                <a:latin typeface="Muli Regular"/>
                <a:ea typeface="Muli Regular"/>
                <a:cs typeface="Muli Regular"/>
                <a:sym typeface="Muli Regular"/>
              </a:rPr>
              <a:t> moderna, che spesso li spinge a lavorare, studiare o essere reperibili a qualsiasi ora.</a:t>
            </a:r>
          </a:p>
          <a:p>
            <a:pPr algn="l">
              <a:lnSpc>
                <a:spcPts val="3150"/>
              </a:lnSpc>
            </a:pPr>
          </a:p>
          <a:p>
            <a:pPr algn="l">
              <a:lnSpc>
                <a:spcPts val="3149"/>
              </a:lnSpc>
            </a:pPr>
            <a:r>
              <a:rPr lang="en-US" sz="2099">
                <a:solidFill>
                  <a:srgbClr val="FFFFFF"/>
                </a:solidFill>
                <a:latin typeface="Muli Regular"/>
                <a:ea typeface="Muli Regular"/>
                <a:cs typeface="Muli Regular"/>
                <a:sym typeface="Muli Regular"/>
              </a:rPr>
              <a:t>Diventa dunque fondamentale insegnare loro a ritagliarsi dei momenti di pausa dalla vita lavorativa e sociale. </a:t>
            </a:r>
          </a:p>
        </p:txBody>
      </p:sp>
      <p:sp>
        <p:nvSpPr>
          <p:cNvPr name="Freeform 9" id="9"/>
          <p:cNvSpPr/>
          <p:nvPr/>
        </p:nvSpPr>
        <p:spPr>
          <a:xfrm flipH="false" flipV="false" rot="0">
            <a:off x="7753179" y="7622170"/>
            <a:ext cx="2282038" cy="1973963"/>
          </a:xfrm>
          <a:custGeom>
            <a:avLst/>
            <a:gdLst/>
            <a:ahLst/>
            <a:cxnLst/>
            <a:rect r="r" b="b" t="t" l="l"/>
            <a:pathLst>
              <a:path h="1973963" w="2282038">
                <a:moveTo>
                  <a:pt x="0" y="0"/>
                </a:moveTo>
                <a:lnTo>
                  <a:pt x="2282038" y="0"/>
                </a:lnTo>
                <a:lnTo>
                  <a:pt x="2282038" y="1973963"/>
                </a:lnTo>
                <a:lnTo>
                  <a:pt x="0" y="197396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1726125" y="1752266"/>
            <a:ext cx="5033838" cy="7732091"/>
            <a:chOff x="0" y="0"/>
            <a:chExt cx="6711784" cy="10309455"/>
          </a:xfrm>
        </p:grpSpPr>
        <p:sp>
          <p:nvSpPr>
            <p:cNvPr name="AutoShape 3" id="3"/>
            <p:cNvSpPr/>
            <p:nvPr/>
          </p:nvSpPr>
          <p:spPr>
            <a:xfrm rot="0">
              <a:off x="0" y="1128846"/>
              <a:ext cx="6711784" cy="17854"/>
            </a:xfrm>
            <a:prstGeom prst="rect">
              <a:avLst/>
            </a:prstGeom>
            <a:solidFill>
              <a:srgbClr val="61B1E6"/>
            </a:solidFill>
          </p:spPr>
        </p:sp>
        <p:sp>
          <p:nvSpPr>
            <p:cNvPr name="TextBox 4" id="4"/>
            <p:cNvSpPr txBox="true"/>
            <p:nvPr/>
          </p:nvSpPr>
          <p:spPr>
            <a:xfrm rot="0">
              <a:off x="0" y="28575"/>
              <a:ext cx="6711784" cy="662625"/>
            </a:xfrm>
            <a:prstGeom prst="rect">
              <a:avLst/>
            </a:prstGeom>
          </p:spPr>
          <p:txBody>
            <a:bodyPr anchor="t" rtlCol="false" tIns="0" lIns="0" bIns="0" rIns="0">
              <a:spAutoFit/>
            </a:bodyPr>
            <a:lstStyle/>
            <a:p>
              <a:pPr algn="l">
                <a:lnSpc>
                  <a:spcPts val="3825"/>
                </a:lnSpc>
              </a:pPr>
            </a:p>
          </p:txBody>
        </p:sp>
        <p:sp>
          <p:nvSpPr>
            <p:cNvPr name="TextBox 5" id="5"/>
            <p:cNvSpPr txBox="true"/>
            <p:nvPr/>
          </p:nvSpPr>
          <p:spPr>
            <a:xfrm rot="0">
              <a:off x="0" y="1517672"/>
              <a:ext cx="6711784" cy="8791783"/>
            </a:xfrm>
            <a:prstGeom prst="rect">
              <a:avLst/>
            </a:prstGeom>
          </p:spPr>
          <p:txBody>
            <a:bodyPr anchor="t" rtlCol="false" tIns="0" lIns="0" bIns="0" rIns="0">
              <a:spAutoFit/>
            </a:bodyPr>
            <a:lstStyle/>
            <a:p>
              <a:pPr algn="l">
                <a:lnSpc>
                  <a:spcPts val="3756"/>
                </a:lnSpc>
              </a:pPr>
              <a:r>
                <a:rPr lang="en-US" sz="2504">
                  <a:solidFill>
                    <a:srgbClr val="FFFFFF"/>
                  </a:solidFill>
                  <a:latin typeface="Muli Regular"/>
                  <a:ea typeface="Muli Regular"/>
                  <a:cs typeface="Muli Regular"/>
                  <a:sym typeface="Muli Regular"/>
                </a:rPr>
                <a:t>Alfonso è un ragazzo di 15 anni che manifesta evidenti sintomi di tecnostress: riduzione del sonno, disturbi d'ansia legati al distanziamento dalla tecnologia, insoddisfazione nell'utilizzo.</a:t>
              </a:r>
            </a:p>
            <a:p>
              <a:pPr algn="l">
                <a:lnSpc>
                  <a:spcPts val="3756"/>
                </a:lnSpc>
              </a:pPr>
            </a:p>
            <a:p>
              <a:pPr algn="l">
                <a:lnSpc>
                  <a:spcPts val="3756"/>
                </a:lnSpc>
              </a:pPr>
              <a:r>
                <a:rPr lang="en-US" sz="2504">
                  <a:solidFill>
                    <a:srgbClr val="FFFFFF"/>
                  </a:solidFill>
                  <a:latin typeface="Muli Regular"/>
                  <a:ea typeface="Muli Regular"/>
                  <a:cs typeface="Muli Regular"/>
                  <a:sym typeface="Muli Regular"/>
                </a:rPr>
                <a:t>Nonostante abbia una buona critica di malattia, si rifiuta di modificare i suoi comportamenti.</a:t>
              </a:r>
            </a:p>
            <a:p>
              <a:pPr algn="l">
                <a:lnSpc>
                  <a:spcPts val="3756"/>
                </a:lnSpc>
              </a:pPr>
            </a:p>
            <a:p>
              <a:pPr algn="l">
                <a:lnSpc>
                  <a:spcPts val="3756"/>
                </a:lnSpc>
              </a:pPr>
              <a:r>
                <a:rPr lang="en-US" sz="2504">
                  <a:solidFill>
                    <a:srgbClr val="FFFFFF"/>
                  </a:solidFill>
                  <a:latin typeface="Muli Regular"/>
                  <a:ea typeface="Muli Regular"/>
                  <a:cs typeface="Muli Regular"/>
                  <a:sym typeface="Muli Regular"/>
                </a:rPr>
                <a:t>Ti viene segnalato dai genitori, come ti muovi?</a:t>
              </a:r>
            </a:p>
            <a:p>
              <a:pPr algn="l">
                <a:lnSpc>
                  <a:spcPts val="3756"/>
                </a:lnSpc>
              </a:pPr>
            </a:p>
          </p:txBody>
        </p:sp>
      </p:grpSp>
      <p:sp>
        <p:nvSpPr>
          <p:cNvPr name="Freeform 6" id="6"/>
          <p:cNvSpPr/>
          <p:nvPr/>
        </p:nvSpPr>
        <p:spPr>
          <a:xfrm flipH="false" flipV="false" rot="0">
            <a:off x="11650404" y="2478368"/>
            <a:ext cx="3744383" cy="6279887"/>
          </a:xfrm>
          <a:custGeom>
            <a:avLst/>
            <a:gdLst/>
            <a:ahLst/>
            <a:cxnLst/>
            <a:rect r="r" b="b" t="t" l="l"/>
            <a:pathLst>
              <a:path h="6279887" w="3744383">
                <a:moveTo>
                  <a:pt x="0" y="0"/>
                </a:moveTo>
                <a:lnTo>
                  <a:pt x="3744383" y="0"/>
                </a:lnTo>
                <a:lnTo>
                  <a:pt x="3744383" y="6279887"/>
                </a:lnTo>
                <a:lnTo>
                  <a:pt x="0" y="6279887"/>
                </a:lnTo>
                <a:lnTo>
                  <a:pt x="0" y="0"/>
                </a:lnTo>
                <a:close/>
              </a:path>
            </a:pathLst>
          </a:custGeom>
          <a:blipFill>
            <a:blip r:embed="rId2"/>
            <a:stretch>
              <a:fillRect l="0" t="0" r="0" b="0"/>
            </a:stretch>
          </a:blipFill>
        </p:spPr>
      </p:sp>
      <p:sp>
        <p:nvSpPr>
          <p:cNvPr name="TextBox 7" id="7"/>
          <p:cNvSpPr txBox="true"/>
          <p:nvPr/>
        </p:nvSpPr>
        <p:spPr>
          <a:xfrm rot="0">
            <a:off x="1564487" y="1076325"/>
            <a:ext cx="14238823" cy="1399507"/>
          </a:xfrm>
          <a:prstGeom prst="rect">
            <a:avLst/>
          </a:prstGeom>
        </p:spPr>
        <p:txBody>
          <a:bodyPr anchor="t" rtlCol="false" tIns="0" lIns="0" bIns="0" rIns="0">
            <a:spAutoFit/>
          </a:bodyPr>
          <a:lstStyle/>
          <a:p>
            <a:pPr algn="l">
              <a:lnSpc>
                <a:spcPts val="5500"/>
              </a:lnSpc>
            </a:pPr>
            <a:r>
              <a:rPr lang="en-US" sz="5000" spc="250">
                <a:solidFill>
                  <a:srgbClr val="FFFFFF"/>
                </a:solidFill>
                <a:latin typeface="Muli Bold"/>
                <a:ea typeface="Muli Bold"/>
                <a:cs typeface="Muli Bold"/>
                <a:sym typeface="Muli Bold"/>
              </a:rPr>
              <a:t>CASO PRATICO TECNOSTRESS</a:t>
            </a:r>
          </a:p>
          <a:p>
            <a:pPr algn="l">
              <a:lnSpc>
                <a:spcPts val="5500"/>
              </a:lnSpc>
            </a:pP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Freeform 2" id="2"/>
          <p:cNvSpPr/>
          <p:nvPr/>
        </p:nvSpPr>
        <p:spPr>
          <a:xfrm flipH="true" flipV="false" rot="0">
            <a:off x="0" y="5476673"/>
            <a:ext cx="18288000" cy="4810327"/>
          </a:xfrm>
          <a:custGeom>
            <a:avLst/>
            <a:gdLst/>
            <a:ahLst/>
            <a:cxnLst/>
            <a:rect r="r" b="b" t="t" l="l"/>
            <a:pathLst>
              <a:path h="4810327" w="18288000">
                <a:moveTo>
                  <a:pt x="18288000" y="0"/>
                </a:moveTo>
                <a:lnTo>
                  <a:pt x="0" y="0"/>
                </a:lnTo>
                <a:lnTo>
                  <a:pt x="0" y="4810327"/>
                </a:lnTo>
                <a:lnTo>
                  <a:pt x="18288000" y="4810327"/>
                </a:lnTo>
                <a:lnTo>
                  <a:pt x="18288000" y="0"/>
                </a:lnTo>
                <a:close/>
              </a:path>
            </a:pathLst>
          </a:custGeom>
          <a:blipFill>
            <a:blip r:embed="rId2"/>
            <a:stretch>
              <a:fillRect l="0" t="-59800" r="0" b="-92070"/>
            </a:stretch>
          </a:blipFill>
        </p:spPr>
      </p:sp>
      <p:grpSp>
        <p:nvGrpSpPr>
          <p:cNvPr name="Group 3" id="3"/>
          <p:cNvGrpSpPr/>
          <p:nvPr/>
        </p:nvGrpSpPr>
        <p:grpSpPr>
          <a:xfrm rot="0">
            <a:off x="2785022" y="4114877"/>
            <a:ext cx="13256258" cy="3099946"/>
            <a:chOff x="0" y="0"/>
            <a:chExt cx="17675011" cy="4133261"/>
          </a:xfrm>
        </p:grpSpPr>
        <p:sp>
          <p:nvSpPr>
            <p:cNvPr name="AutoShape 4" id="4"/>
            <p:cNvSpPr/>
            <p:nvPr/>
          </p:nvSpPr>
          <p:spPr>
            <a:xfrm rot="0">
              <a:off x="0" y="0"/>
              <a:ext cx="17675011" cy="4133261"/>
            </a:xfrm>
            <a:prstGeom prst="rect">
              <a:avLst/>
            </a:prstGeom>
            <a:solidFill>
              <a:srgbClr val="1A5BBC"/>
            </a:solidFill>
          </p:spPr>
        </p:sp>
        <p:sp>
          <p:nvSpPr>
            <p:cNvPr name="TextBox 5" id="5"/>
            <p:cNvSpPr txBox="true"/>
            <p:nvPr/>
          </p:nvSpPr>
          <p:spPr>
            <a:xfrm rot="0">
              <a:off x="745304" y="777302"/>
              <a:ext cx="16184403" cy="2645332"/>
            </a:xfrm>
            <a:prstGeom prst="rect">
              <a:avLst/>
            </a:prstGeom>
          </p:spPr>
          <p:txBody>
            <a:bodyPr anchor="t" rtlCol="false" tIns="0" lIns="0" bIns="0" rIns="0">
              <a:spAutoFit/>
            </a:bodyPr>
            <a:lstStyle/>
            <a:p>
              <a:pPr algn="l">
                <a:lnSpc>
                  <a:spcPts val="7700"/>
                </a:lnSpc>
              </a:pPr>
              <a:r>
                <a:rPr lang="en-US" sz="7000" b="true">
                  <a:solidFill>
                    <a:srgbClr val="FFFFFF"/>
                  </a:solidFill>
                  <a:latin typeface="Muli Black"/>
                  <a:ea typeface="Muli Black"/>
                  <a:cs typeface="Muli Black"/>
                  <a:sym typeface="Muli Black"/>
                </a:rPr>
                <a:t>LA TECNOLOGIA È UNO STRUMENTO NEGATIVO?</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101010"/>
        </a:solidFill>
      </p:bgPr>
    </p:bg>
    <p:spTree>
      <p:nvGrpSpPr>
        <p:cNvPr id="1" name=""/>
        <p:cNvGrpSpPr/>
        <p:nvPr/>
      </p:nvGrpSpPr>
      <p:grpSpPr>
        <a:xfrm>
          <a:off x="0" y="0"/>
          <a:ext cx="0" cy="0"/>
          <a:chOff x="0" y="0"/>
          <a:chExt cx="0" cy="0"/>
        </a:xfrm>
      </p:grpSpPr>
      <p:sp>
        <p:nvSpPr>
          <p:cNvPr name="Freeform 2" id="2"/>
          <p:cNvSpPr/>
          <p:nvPr/>
        </p:nvSpPr>
        <p:spPr>
          <a:xfrm flipH="false" flipV="false" rot="0">
            <a:off x="-236899" y="-3299380"/>
            <a:ext cx="18524899" cy="8229600"/>
          </a:xfrm>
          <a:custGeom>
            <a:avLst/>
            <a:gdLst/>
            <a:ahLst/>
            <a:cxnLst/>
            <a:rect r="r" b="b" t="t" l="l"/>
            <a:pathLst>
              <a:path h="8229600" w="18524899">
                <a:moveTo>
                  <a:pt x="0" y="0"/>
                </a:moveTo>
                <a:lnTo>
                  <a:pt x="18524899" y="0"/>
                </a:lnTo>
                <a:lnTo>
                  <a:pt x="18524899" y="8229600"/>
                </a:lnTo>
                <a:lnTo>
                  <a:pt x="0" y="8229600"/>
                </a:lnTo>
                <a:lnTo>
                  <a:pt x="0" y="0"/>
                </a:lnTo>
                <a:close/>
              </a:path>
            </a:pathLst>
          </a:custGeom>
          <a:blipFill>
            <a:blip r:embed="rId2"/>
            <a:stretch>
              <a:fillRect l="0" t="-25057" r="0" b="-25057"/>
            </a:stretch>
          </a:blipFill>
        </p:spPr>
      </p:sp>
      <p:grpSp>
        <p:nvGrpSpPr>
          <p:cNvPr name="Group 3" id="3"/>
          <p:cNvGrpSpPr/>
          <p:nvPr/>
        </p:nvGrpSpPr>
        <p:grpSpPr>
          <a:xfrm rot="0">
            <a:off x="4045814" y="4930220"/>
            <a:ext cx="9144000" cy="3733309"/>
            <a:chOff x="0" y="0"/>
            <a:chExt cx="12192000" cy="4977745"/>
          </a:xfrm>
        </p:grpSpPr>
        <p:sp>
          <p:nvSpPr>
            <p:cNvPr name="AutoShape 4" id="4"/>
            <p:cNvSpPr/>
            <p:nvPr/>
          </p:nvSpPr>
          <p:spPr>
            <a:xfrm rot="0">
              <a:off x="0" y="0"/>
              <a:ext cx="12192000" cy="4977745"/>
            </a:xfrm>
            <a:prstGeom prst="rect">
              <a:avLst/>
            </a:prstGeom>
            <a:solidFill>
              <a:srgbClr val="1A5BBC"/>
            </a:solidFill>
          </p:spPr>
        </p:sp>
        <p:sp>
          <p:nvSpPr>
            <p:cNvPr name="TextBox 5" id="5"/>
            <p:cNvSpPr txBox="true"/>
            <p:nvPr/>
          </p:nvSpPr>
          <p:spPr>
            <a:xfrm rot="0">
              <a:off x="577980" y="649322"/>
              <a:ext cx="11036040" cy="3726726"/>
            </a:xfrm>
            <a:prstGeom prst="rect">
              <a:avLst/>
            </a:prstGeom>
          </p:spPr>
          <p:txBody>
            <a:bodyPr anchor="t" rtlCol="false" tIns="0" lIns="0" bIns="0" rIns="0">
              <a:spAutoFit/>
            </a:bodyPr>
            <a:lstStyle/>
            <a:p>
              <a:pPr algn="l">
                <a:lnSpc>
                  <a:spcPts val="5500"/>
                </a:lnSpc>
              </a:pPr>
              <a:r>
                <a:rPr lang="en-US" sz="5000" b="true">
                  <a:solidFill>
                    <a:srgbClr val="FFFFFF"/>
                  </a:solidFill>
                  <a:latin typeface="Muli Bold Bold"/>
                  <a:ea typeface="Muli Bold Bold"/>
                  <a:cs typeface="Muli Bold Bold"/>
                  <a:sym typeface="Muli Bold Bold"/>
                </a:rPr>
                <a:t>SECONDO VOI:</a:t>
              </a:r>
            </a:p>
            <a:p>
              <a:pPr algn="l">
                <a:lnSpc>
                  <a:spcPts val="5500"/>
                </a:lnSpc>
              </a:pPr>
              <a:r>
                <a:rPr lang="en-US" sz="5000" b="true">
                  <a:solidFill>
                    <a:srgbClr val="FFFFFF"/>
                  </a:solidFill>
                  <a:latin typeface="Muli Bold Bold"/>
                  <a:ea typeface="Muli Bold Bold"/>
                  <a:cs typeface="Muli Bold Bold"/>
                  <a:sym typeface="Muli Bold Bold"/>
                </a:rPr>
                <a:t>COME POTREMMO USARE </a:t>
              </a:r>
            </a:p>
            <a:p>
              <a:pPr algn="l">
                <a:lnSpc>
                  <a:spcPts val="5500"/>
                </a:lnSpc>
              </a:pPr>
              <a:r>
                <a:rPr lang="en-US" sz="5000" b="true">
                  <a:solidFill>
                    <a:srgbClr val="FF914D"/>
                  </a:solidFill>
                  <a:latin typeface="Muli Bold Bold"/>
                  <a:ea typeface="Muli Bold Bold"/>
                  <a:cs typeface="Muli Bold Bold"/>
                  <a:sym typeface="Muli Bold Bold"/>
                </a:rPr>
                <a:t>POSITIVAMENTE</a:t>
              </a:r>
              <a:r>
                <a:rPr lang="en-US" sz="5000" b="true">
                  <a:solidFill>
                    <a:srgbClr val="FFFFFF"/>
                  </a:solidFill>
                  <a:latin typeface="Muli Bold Bold"/>
                  <a:ea typeface="Muli Bold Bold"/>
                  <a:cs typeface="Muli Bold Bold"/>
                  <a:sym typeface="Muli Bold Bold"/>
                </a:rPr>
                <a:t> LE NUOVE TECNOLOGIE? </a:t>
              </a:r>
            </a:p>
          </p:txBody>
        </p:sp>
      </p:gr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Freeform 2" id="2"/>
          <p:cNvSpPr/>
          <p:nvPr/>
        </p:nvSpPr>
        <p:spPr>
          <a:xfrm flipH="false" flipV="false" rot="0">
            <a:off x="9007488" y="1028700"/>
            <a:ext cx="8251812" cy="8229600"/>
          </a:xfrm>
          <a:custGeom>
            <a:avLst/>
            <a:gdLst/>
            <a:ahLst/>
            <a:cxnLst/>
            <a:rect r="r" b="b" t="t" l="l"/>
            <a:pathLst>
              <a:path h="8229600" w="8251812">
                <a:moveTo>
                  <a:pt x="0" y="0"/>
                </a:moveTo>
                <a:lnTo>
                  <a:pt x="8251812" y="0"/>
                </a:lnTo>
                <a:lnTo>
                  <a:pt x="8251812" y="8229600"/>
                </a:lnTo>
                <a:lnTo>
                  <a:pt x="0" y="8229600"/>
                </a:lnTo>
                <a:lnTo>
                  <a:pt x="0" y="0"/>
                </a:lnTo>
                <a:close/>
              </a:path>
            </a:pathLst>
          </a:custGeom>
          <a:blipFill>
            <a:blip r:embed="rId2"/>
            <a:stretch>
              <a:fillRect l="-49409" t="0" r="0" b="0"/>
            </a:stretch>
          </a:blipFill>
        </p:spPr>
      </p:sp>
      <p:sp>
        <p:nvSpPr>
          <p:cNvPr name="TextBox 3" id="3"/>
          <p:cNvSpPr txBox="true"/>
          <p:nvPr/>
        </p:nvSpPr>
        <p:spPr>
          <a:xfrm rot="0">
            <a:off x="1028700" y="2342515"/>
            <a:ext cx="7293589" cy="6430645"/>
          </a:xfrm>
          <a:prstGeom prst="rect">
            <a:avLst/>
          </a:prstGeom>
        </p:spPr>
        <p:txBody>
          <a:bodyPr anchor="t" rtlCol="false" tIns="0" lIns="0" bIns="0" rIns="0">
            <a:spAutoFit/>
          </a:bodyPr>
          <a:lstStyle/>
          <a:p>
            <a:pPr algn="ctr">
              <a:lnSpc>
                <a:spcPts val="7279"/>
              </a:lnSpc>
            </a:pPr>
            <a:r>
              <a:rPr lang="en-US" sz="5199">
                <a:solidFill>
                  <a:srgbClr val="FFFFFF"/>
                </a:solidFill>
                <a:latin typeface="Muli Bold"/>
                <a:ea typeface="Muli Bold"/>
                <a:cs typeface="Muli Bold"/>
                <a:sym typeface="Muli Bold"/>
              </a:rPr>
              <a:t>Le nuove tecnologie sono </a:t>
            </a:r>
            <a:r>
              <a:rPr lang="en-US" sz="5199">
                <a:solidFill>
                  <a:srgbClr val="4788C7"/>
                </a:solidFill>
                <a:latin typeface="Muli Bold"/>
                <a:ea typeface="Muli Bold"/>
                <a:cs typeface="Muli Bold"/>
                <a:sym typeface="Muli Bold"/>
              </a:rPr>
              <a:t>strumenti</a:t>
            </a:r>
            <a:r>
              <a:rPr lang="en-US" sz="5199">
                <a:solidFill>
                  <a:srgbClr val="FFFFFF"/>
                </a:solidFill>
                <a:latin typeface="Muli Bold"/>
                <a:ea typeface="Muli Bold"/>
                <a:cs typeface="Muli Bold"/>
                <a:sym typeface="Muli Bold"/>
              </a:rPr>
              <a:t>: per tanto non possiamo catalogarle come positive o negative, dipende solo dall'</a:t>
            </a:r>
            <a:r>
              <a:rPr lang="en-US" sz="5199">
                <a:solidFill>
                  <a:srgbClr val="4F88CB"/>
                </a:solidFill>
                <a:latin typeface="Muli Bold"/>
                <a:ea typeface="Muli Bold"/>
                <a:cs typeface="Muli Bold"/>
                <a:sym typeface="Muli Bold"/>
              </a:rPr>
              <a:t>uso</a:t>
            </a:r>
            <a:r>
              <a:rPr lang="en-US" sz="5199">
                <a:solidFill>
                  <a:srgbClr val="FFFFFF"/>
                </a:solidFill>
                <a:latin typeface="Muli Bold"/>
                <a:ea typeface="Muli Bold"/>
                <a:cs typeface="Muli Bold"/>
                <a:sym typeface="Muli Bold"/>
              </a:rPr>
              <a:t> che ne facciamo </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5143500"/>
          </a:xfrm>
          <a:custGeom>
            <a:avLst/>
            <a:gdLst/>
            <a:ahLst/>
            <a:cxnLst/>
            <a:rect r="r" b="b" t="t" l="l"/>
            <a:pathLst>
              <a:path h="5143500" w="18288000">
                <a:moveTo>
                  <a:pt x="0" y="0"/>
                </a:moveTo>
                <a:lnTo>
                  <a:pt x="18288000" y="0"/>
                </a:lnTo>
                <a:lnTo>
                  <a:pt x="18288000" y="5143500"/>
                </a:lnTo>
                <a:lnTo>
                  <a:pt x="0" y="5143500"/>
                </a:lnTo>
                <a:lnTo>
                  <a:pt x="0" y="0"/>
                </a:lnTo>
                <a:close/>
              </a:path>
            </a:pathLst>
          </a:custGeom>
          <a:blipFill>
            <a:blip r:embed="rId2"/>
            <a:stretch>
              <a:fillRect l="0" t="-68555" r="0" b="-68555"/>
            </a:stretch>
          </a:blipFill>
        </p:spPr>
      </p:sp>
      <p:grpSp>
        <p:nvGrpSpPr>
          <p:cNvPr name="Group 3" id="3"/>
          <p:cNvGrpSpPr/>
          <p:nvPr/>
        </p:nvGrpSpPr>
        <p:grpSpPr>
          <a:xfrm rot="0">
            <a:off x="1123950" y="3839656"/>
            <a:ext cx="9618846" cy="2607688"/>
            <a:chOff x="0" y="0"/>
            <a:chExt cx="12825128" cy="3476917"/>
          </a:xfrm>
        </p:grpSpPr>
        <p:sp>
          <p:nvSpPr>
            <p:cNvPr name="AutoShape 4" id="4"/>
            <p:cNvSpPr/>
            <p:nvPr/>
          </p:nvSpPr>
          <p:spPr>
            <a:xfrm rot="0">
              <a:off x="0" y="0"/>
              <a:ext cx="12825128" cy="3476917"/>
            </a:xfrm>
            <a:prstGeom prst="rect">
              <a:avLst/>
            </a:prstGeom>
            <a:solidFill>
              <a:srgbClr val="1A5BBC"/>
            </a:solidFill>
          </p:spPr>
        </p:sp>
        <p:sp>
          <p:nvSpPr>
            <p:cNvPr name="TextBox 5" id="5"/>
            <p:cNvSpPr txBox="true"/>
            <p:nvPr/>
          </p:nvSpPr>
          <p:spPr>
            <a:xfrm rot="0">
              <a:off x="607994" y="630272"/>
              <a:ext cx="11609139" cy="2244948"/>
            </a:xfrm>
            <a:prstGeom prst="rect">
              <a:avLst/>
            </a:prstGeom>
          </p:spPr>
          <p:txBody>
            <a:bodyPr anchor="t" rtlCol="false" tIns="0" lIns="0" bIns="0" rIns="0">
              <a:spAutoFit/>
            </a:bodyPr>
            <a:lstStyle/>
            <a:p>
              <a:pPr algn="l">
                <a:lnSpc>
                  <a:spcPts val="4400"/>
                </a:lnSpc>
              </a:pPr>
              <a:r>
                <a:rPr lang="en-US" sz="4000" b="true">
                  <a:solidFill>
                    <a:srgbClr val="FFFFFF"/>
                  </a:solidFill>
                  <a:latin typeface="Muli Bold Bold"/>
                  <a:ea typeface="Muli Bold Bold"/>
                  <a:cs typeface="Muli Bold Bold"/>
                  <a:sym typeface="Muli Bold Bold"/>
                </a:rPr>
                <a:t>COME PREVENIRE UN COMPORTAMENTO ABUSANTE VERSO LA TECNOLOGIA?</a:t>
              </a:r>
            </a:p>
          </p:txBody>
        </p:sp>
      </p:grpSp>
      <p:grpSp>
        <p:nvGrpSpPr>
          <p:cNvPr name="Group 6" id="6"/>
          <p:cNvGrpSpPr/>
          <p:nvPr/>
        </p:nvGrpSpPr>
        <p:grpSpPr>
          <a:xfrm rot="0">
            <a:off x="8305622" y="7297399"/>
            <a:ext cx="8803218" cy="2299752"/>
            <a:chOff x="0" y="0"/>
            <a:chExt cx="2977879" cy="777941"/>
          </a:xfrm>
        </p:grpSpPr>
        <p:sp>
          <p:nvSpPr>
            <p:cNvPr name="Freeform 7" id="7"/>
            <p:cNvSpPr/>
            <p:nvPr/>
          </p:nvSpPr>
          <p:spPr>
            <a:xfrm flipH="false" flipV="false" rot="0">
              <a:off x="0" y="0"/>
              <a:ext cx="2977879" cy="777941"/>
            </a:xfrm>
            <a:custGeom>
              <a:avLst/>
              <a:gdLst/>
              <a:ahLst/>
              <a:cxnLst/>
              <a:rect r="r" b="b" t="t" l="l"/>
              <a:pathLst>
                <a:path h="777941" w="2977879">
                  <a:moveTo>
                    <a:pt x="2853418" y="59690"/>
                  </a:moveTo>
                  <a:cubicBezTo>
                    <a:pt x="2888979" y="59690"/>
                    <a:pt x="2918189" y="88900"/>
                    <a:pt x="2918189" y="124460"/>
                  </a:cubicBezTo>
                  <a:lnTo>
                    <a:pt x="2918189" y="653481"/>
                  </a:lnTo>
                  <a:cubicBezTo>
                    <a:pt x="2918189" y="689041"/>
                    <a:pt x="2888979" y="718251"/>
                    <a:pt x="2853418" y="718251"/>
                  </a:cubicBezTo>
                  <a:lnTo>
                    <a:pt x="124460" y="718251"/>
                  </a:lnTo>
                  <a:cubicBezTo>
                    <a:pt x="88900" y="718251"/>
                    <a:pt x="59690" y="689041"/>
                    <a:pt x="59690" y="653481"/>
                  </a:cubicBezTo>
                  <a:lnTo>
                    <a:pt x="59690" y="124460"/>
                  </a:lnTo>
                  <a:cubicBezTo>
                    <a:pt x="59690" y="88900"/>
                    <a:pt x="88900" y="59690"/>
                    <a:pt x="124460" y="59690"/>
                  </a:cubicBezTo>
                  <a:lnTo>
                    <a:pt x="2853418" y="59690"/>
                  </a:lnTo>
                  <a:moveTo>
                    <a:pt x="2853418" y="0"/>
                  </a:moveTo>
                  <a:lnTo>
                    <a:pt x="124460" y="0"/>
                  </a:lnTo>
                  <a:cubicBezTo>
                    <a:pt x="55880" y="0"/>
                    <a:pt x="0" y="55880"/>
                    <a:pt x="0" y="124460"/>
                  </a:cubicBezTo>
                  <a:lnTo>
                    <a:pt x="0" y="653481"/>
                  </a:lnTo>
                  <a:cubicBezTo>
                    <a:pt x="0" y="722061"/>
                    <a:pt x="55880" y="777941"/>
                    <a:pt x="124460" y="777941"/>
                  </a:cubicBezTo>
                  <a:lnTo>
                    <a:pt x="2853419" y="777941"/>
                  </a:lnTo>
                  <a:cubicBezTo>
                    <a:pt x="2921999" y="777941"/>
                    <a:pt x="2977879" y="722061"/>
                    <a:pt x="2977879" y="653481"/>
                  </a:cubicBezTo>
                  <a:lnTo>
                    <a:pt x="2977879" y="124460"/>
                  </a:lnTo>
                  <a:cubicBezTo>
                    <a:pt x="2977879" y="55880"/>
                    <a:pt x="2921999" y="0"/>
                    <a:pt x="2853418" y="0"/>
                  </a:cubicBezTo>
                  <a:close/>
                </a:path>
              </a:pathLst>
            </a:custGeom>
            <a:solidFill>
              <a:srgbClr val="1A5BBC"/>
            </a:solidFill>
          </p:spPr>
        </p:sp>
      </p:grpSp>
      <p:sp>
        <p:nvSpPr>
          <p:cNvPr name="TextBox 8" id="8"/>
          <p:cNvSpPr txBox="true"/>
          <p:nvPr/>
        </p:nvSpPr>
        <p:spPr>
          <a:xfrm rot="0">
            <a:off x="7809756" y="7687738"/>
            <a:ext cx="9618846" cy="1387809"/>
          </a:xfrm>
          <a:prstGeom prst="rect">
            <a:avLst/>
          </a:prstGeom>
        </p:spPr>
        <p:txBody>
          <a:bodyPr anchor="t" rtlCol="false" tIns="0" lIns="0" bIns="0" rIns="0">
            <a:spAutoFit/>
          </a:bodyPr>
          <a:lstStyle/>
          <a:p>
            <a:pPr algn="ctr">
              <a:lnSpc>
                <a:spcPts val="5600"/>
              </a:lnSpc>
            </a:pPr>
            <a:r>
              <a:rPr lang="en-US" sz="4000">
                <a:solidFill>
                  <a:srgbClr val="FFFFFF"/>
                </a:solidFill>
                <a:latin typeface="Open Sans"/>
                <a:ea typeface="Open Sans"/>
                <a:cs typeface="Open Sans"/>
                <a:sym typeface="Open Sans"/>
              </a:rPr>
              <a:t>PERCORSO DI EDUCAZIONE ALLE NUOVE TECNOLOGIE</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3584791" y="1028700"/>
            <a:ext cx="11024328" cy="8229600"/>
          </a:xfrm>
          <a:custGeom>
            <a:avLst/>
            <a:gdLst/>
            <a:ahLst/>
            <a:cxnLst/>
            <a:rect r="r" b="b" t="t" l="l"/>
            <a:pathLst>
              <a:path h="8229600" w="11024328">
                <a:moveTo>
                  <a:pt x="0" y="0"/>
                </a:moveTo>
                <a:lnTo>
                  <a:pt x="11024329" y="0"/>
                </a:lnTo>
                <a:lnTo>
                  <a:pt x="11024329" y="8229600"/>
                </a:lnTo>
                <a:lnTo>
                  <a:pt x="0" y="8229600"/>
                </a:lnTo>
                <a:lnTo>
                  <a:pt x="0" y="0"/>
                </a:lnTo>
                <a:close/>
              </a:path>
            </a:pathLst>
          </a:custGeom>
          <a:blipFill>
            <a:blip r:embed="rId3">
              <a:alphaModFix amt="79000"/>
            </a:blip>
            <a:stretch>
              <a:fillRect l="0" t="-16951" r="0" b="-16951"/>
            </a:stretch>
          </a:blipFill>
        </p:spPr>
      </p:sp>
      <p:sp>
        <p:nvSpPr>
          <p:cNvPr name="TextBox 4" id="4"/>
          <p:cNvSpPr txBox="true"/>
          <p:nvPr/>
        </p:nvSpPr>
        <p:spPr>
          <a:xfrm rot="0">
            <a:off x="2775616" y="866775"/>
            <a:ext cx="12736767" cy="7934325"/>
          </a:xfrm>
          <a:prstGeom prst="rect">
            <a:avLst/>
          </a:prstGeom>
        </p:spPr>
        <p:txBody>
          <a:bodyPr anchor="t" rtlCol="false" tIns="0" lIns="0" bIns="0" rIns="0">
            <a:spAutoFit/>
          </a:bodyPr>
          <a:lstStyle/>
          <a:p>
            <a:pPr algn="ctr">
              <a:lnSpc>
                <a:spcPts val="12599"/>
              </a:lnSpc>
            </a:pPr>
            <a:r>
              <a:rPr lang="en-US" sz="9000">
                <a:solidFill>
                  <a:srgbClr val="FFFFFF"/>
                </a:solidFill>
                <a:latin typeface="Muli Bold"/>
                <a:ea typeface="Muli Bold"/>
                <a:cs typeface="Muli Bold"/>
                <a:sym typeface="Muli Bold"/>
              </a:rPr>
              <a:t>COME CI ACCORGIAMO DI STAR USANDO TROPPO LA TECNOLOGIA? </a:t>
            </a:r>
          </a:p>
        </p:txBody>
      </p:sp>
    </p:spTree>
  </p:cSld>
  <p:clrMapOvr>
    <a:masterClrMapping/>
  </p:clrMapOvr>
</p:sld>
</file>

<file path=ppt/slides/slide5.xml><?xml version="1.0" encoding="utf-8"?>
<p:sld xmlns:p="http://schemas.openxmlformats.org/presentationml/2006/main" xmlns:a="http://schemas.openxmlformats.org/drawingml/2006/main">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1241184" y="730567"/>
            <a:ext cx="18689599" cy="1599392"/>
            <a:chOff x="0" y="0"/>
            <a:chExt cx="6678228" cy="571500"/>
          </a:xfrm>
        </p:grpSpPr>
        <p:sp>
          <p:nvSpPr>
            <p:cNvPr name="Freeform 3" id="3"/>
            <p:cNvSpPr/>
            <p:nvPr/>
          </p:nvSpPr>
          <p:spPr>
            <a:xfrm flipH="false" flipV="false" rot="0">
              <a:off x="0" y="255270"/>
              <a:ext cx="6678228" cy="69850"/>
            </a:xfrm>
            <a:custGeom>
              <a:avLst/>
              <a:gdLst/>
              <a:ahLst/>
              <a:cxnLst/>
              <a:rect r="r" b="b" t="t" l="l"/>
              <a:pathLst>
                <a:path h="69850" w="6678228">
                  <a:moveTo>
                    <a:pt x="6387398" y="0"/>
                  </a:moveTo>
                  <a:lnTo>
                    <a:pt x="0" y="0"/>
                  </a:lnTo>
                  <a:lnTo>
                    <a:pt x="0" y="69850"/>
                  </a:lnTo>
                  <a:lnTo>
                    <a:pt x="6678228" y="69850"/>
                  </a:lnTo>
                  <a:lnTo>
                    <a:pt x="6678228" y="0"/>
                  </a:lnTo>
                  <a:close/>
                </a:path>
              </a:pathLst>
            </a:custGeom>
            <a:solidFill>
              <a:srgbClr val="61B1E6"/>
            </a:solidFill>
          </p:spPr>
        </p:sp>
      </p:grpSp>
      <p:sp>
        <p:nvSpPr>
          <p:cNvPr name="TextBox 4" id="4"/>
          <p:cNvSpPr txBox="true"/>
          <p:nvPr/>
        </p:nvSpPr>
        <p:spPr>
          <a:xfrm rot="0">
            <a:off x="1241184" y="3233152"/>
            <a:ext cx="5864892" cy="1347799"/>
          </a:xfrm>
          <a:prstGeom prst="rect">
            <a:avLst/>
          </a:prstGeom>
        </p:spPr>
        <p:txBody>
          <a:bodyPr anchor="t" rtlCol="false" tIns="0" lIns="0" bIns="0" rIns="0">
            <a:spAutoFit/>
          </a:bodyPr>
          <a:lstStyle/>
          <a:p>
            <a:pPr algn="l">
              <a:lnSpc>
                <a:spcPts val="5361"/>
              </a:lnSpc>
            </a:pPr>
            <a:r>
              <a:rPr lang="en-US" sz="4124" spc="206" b="true">
                <a:solidFill>
                  <a:srgbClr val="FFFFFF"/>
                </a:solidFill>
                <a:latin typeface="Raleway Bold"/>
                <a:ea typeface="Raleway Bold"/>
                <a:cs typeface="Raleway Bold"/>
                <a:sym typeface="Raleway Bold"/>
              </a:rPr>
              <a:t>Per avere un senso di comunità</a:t>
            </a:r>
          </a:p>
        </p:txBody>
      </p:sp>
      <p:sp>
        <p:nvSpPr>
          <p:cNvPr name="TextBox 5" id="5"/>
          <p:cNvSpPr txBox="true"/>
          <p:nvPr/>
        </p:nvSpPr>
        <p:spPr>
          <a:xfrm rot="0">
            <a:off x="1241184" y="6820978"/>
            <a:ext cx="5864892" cy="1347799"/>
          </a:xfrm>
          <a:prstGeom prst="rect">
            <a:avLst/>
          </a:prstGeom>
        </p:spPr>
        <p:txBody>
          <a:bodyPr anchor="t" rtlCol="false" tIns="0" lIns="0" bIns="0" rIns="0">
            <a:spAutoFit/>
          </a:bodyPr>
          <a:lstStyle/>
          <a:p>
            <a:pPr algn="l">
              <a:lnSpc>
                <a:spcPts val="5361"/>
              </a:lnSpc>
            </a:pPr>
            <a:r>
              <a:rPr lang="en-US" sz="4124" spc="206" b="true">
                <a:solidFill>
                  <a:srgbClr val="FFFFFF"/>
                </a:solidFill>
                <a:latin typeface="Raleway Bold"/>
                <a:ea typeface="Raleway Bold"/>
                <a:cs typeface="Raleway Bold"/>
                <a:sym typeface="Raleway Bold"/>
              </a:rPr>
              <a:t>Per gestire </a:t>
            </a:r>
          </a:p>
          <a:p>
            <a:pPr algn="l">
              <a:lnSpc>
                <a:spcPts val="5361"/>
              </a:lnSpc>
            </a:pPr>
            <a:r>
              <a:rPr lang="en-US" sz="4124" spc="206" b="true">
                <a:solidFill>
                  <a:srgbClr val="FFFFFF"/>
                </a:solidFill>
                <a:latin typeface="Raleway Bold"/>
                <a:ea typeface="Raleway Bold"/>
                <a:cs typeface="Raleway Bold"/>
                <a:sym typeface="Raleway Bold"/>
              </a:rPr>
              <a:t>il lavoro</a:t>
            </a:r>
          </a:p>
        </p:txBody>
      </p:sp>
      <p:sp>
        <p:nvSpPr>
          <p:cNvPr name="TextBox 6" id="6"/>
          <p:cNvSpPr txBox="true"/>
          <p:nvPr/>
        </p:nvSpPr>
        <p:spPr>
          <a:xfrm rot="0">
            <a:off x="6822408" y="3233152"/>
            <a:ext cx="10436892" cy="3048329"/>
          </a:xfrm>
          <a:prstGeom prst="rect">
            <a:avLst/>
          </a:prstGeom>
        </p:spPr>
        <p:txBody>
          <a:bodyPr anchor="t" rtlCol="false" tIns="0" lIns="0" bIns="0" rIns="0">
            <a:spAutoFit/>
          </a:bodyPr>
          <a:lstStyle/>
          <a:p>
            <a:pPr algn="l">
              <a:lnSpc>
                <a:spcPts val="4841"/>
              </a:lnSpc>
            </a:pPr>
            <a:r>
              <a:rPr lang="en-US" sz="3724" spc="186">
                <a:solidFill>
                  <a:srgbClr val="FFFFFF"/>
                </a:solidFill>
                <a:latin typeface="Raleway"/>
                <a:ea typeface="Raleway"/>
                <a:cs typeface="Raleway"/>
                <a:sym typeface="Raleway"/>
              </a:rPr>
              <a:t>I social Network, i servizi streaming e i videogiochi possono essere degli strumenti per unire le persone, tramite passioni comuni. Dare un senso, quindi, di appartenenza.</a:t>
            </a:r>
          </a:p>
        </p:txBody>
      </p:sp>
      <p:sp>
        <p:nvSpPr>
          <p:cNvPr name="TextBox 7" id="7"/>
          <p:cNvSpPr txBox="true"/>
          <p:nvPr/>
        </p:nvSpPr>
        <p:spPr>
          <a:xfrm rot="0">
            <a:off x="6822408" y="6820978"/>
            <a:ext cx="10436892" cy="3048329"/>
          </a:xfrm>
          <a:prstGeom prst="rect">
            <a:avLst/>
          </a:prstGeom>
        </p:spPr>
        <p:txBody>
          <a:bodyPr anchor="t" rtlCol="false" tIns="0" lIns="0" bIns="0" rIns="0">
            <a:spAutoFit/>
          </a:bodyPr>
          <a:lstStyle/>
          <a:p>
            <a:pPr algn="l">
              <a:lnSpc>
                <a:spcPts val="4841"/>
              </a:lnSpc>
            </a:pPr>
            <a:r>
              <a:rPr lang="en-US" sz="3724" spc="186">
                <a:solidFill>
                  <a:srgbClr val="FFFFFF"/>
                </a:solidFill>
                <a:latin typeface="Raleway"/>
                <a:ea typeface="Raleway"/>
                <a:cs typeface="Raleway"/>
                <a:sym typeface="Raleway"/>
              </a:rPr>
              <a:t>Sono molti i siti web, le applicazioni ma anche i social media che si affacciano all'ambiente lavorativo come strumento di pubblicità o di lavoro (es. social media manager, smart working)</a:t>
            </a:r>
          </a:p>
        </p:txBody>
      </p:sp>
      <p:sp>
        <p:nvSpPr>
          <p:cNvPr name="TextBox 8" id="8"/>
          <p:cNvSpPr txBox="true"/>
          <p:nvPr/>
        </p:nvSpPr>
        <p:spPr>
          <a:xfrm rot="0">
            <a:off x="1241184" y="616267"/>
            <a:ext cx="14085731" cy="777240"/>
          </a:xfrm>
          <a:prstGeom prst="rect">
            <a:avLst/>
          </a:prstGeom>
        </p:spPr>
        <p:txBody>
          <a:bodyPr anchor="t" rtlCol="false" tIns="0" lIns="0" bIns="0" rIns="0">
            <a:spAutoFit/>
          </a:bodyPr>
          <a:lstStyle/>
          <a:p>
            <a:pPr algn="l">
              <a:lnSpc>
                <a:spcPts val="6240"/>
              </a:lnSpc>
            </a:pPr>
            <a:r>
              <a:rPr lang="en-US" sz="4800" spc="240">
                <a:solidFill>
                  <a:srgbClr val="FFFFFF"/>
                </a:solidFill>
                <a:latin typeface="Raleway"/>
                <a:ea typeface="Raleway"/>
                <a:cs typeface="Raleway"/>
                <a:sym typeface="Raleway"/>
              </a:rPr>
              <a:t>COME POSSIAMO USARLE?</a:t>
            </a:r>
          </a:p>
        </p:txBody>
      </p:sp>
    </p:spTree>
  </p:cSld>
  <p:clrMapOvr>
    <a:masterClrMapping/>
  </p:clrMapOvr>
</p:sld>
</file>

<file path=ppt/slides/slide50.xml><?xml version="1.0" encoding="utf-8"?>
<p:sld xmlns:p="http://schemas.openxmlformats.org/presentationml/2006/main" xmlns:a="http://schemas.openxmlformats.org/drawingml/2006/main">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9144000" y="2082854"/>
            <a:ext cx="11424358" cy="9341503"/>
            <a:chOff x="0" y="0"/>
            <a:chExt cx="1913890" cy="1564955"/>
          </a:xfrm>
        </p:grpSpPr>
        <p:sp>
          <p:nvSpPr>
            <p:cNvPr name="Freeform 3" id="3"/>
            <p:cNvSpPr/>
            <p:nvPr/>
          </p:nvSpPr>
          <p:spPr>
            <a:xfrm flipH="false" flipV="false" rot="0">
              <a:off x="0" y="0"/>
              <a:ext cx="1913890" cy="1564955"/>
            </a:xfrm>
            <a:custGeom>
              <a:avLst/>
              <a:gdLst/>
              <a:ahLst/>
              <a:cxnLst/>
              <a:rect r="r" b="b" t="t" l="l"/>
              <a:pathLst>
                <a:path h="1564955" w="1913890">
                  <a:moveTo>
                    <a:pt x="0" y="0"/>
                  </a:moveTo>
                  <a:lnTo>
                    <a:pt x="1913890" y="0"/>
                  </a:lnTo>
                  <a:lnTo>
                    <a:pt x="1913890" y="1564955"/>
                  </a:lnTo>
                  <a:lnTo>
                    <a:pt x="0" y="1564955"/>
                  </a:lnTo>
                  <a:close/>
                </a:path>
              </a:pathLst>
            </a:custGeom>
            <a:solidFill>
              <a:srgbClr val="4F88CB"/>
            </a:solidFill>
          </p:spPr>
        </p:sp>
      </p:grpSp>
      <p:grpSp>
        <p:nvGrpSpPr>
          <p:cNvPr name="Group 4" id="4"/>
          <p:cNvGrpSpPr/>
          <p:nvPr/>
        </p:nvGrpSpPr>
        <p:grpSpPr>
          <a:xfrm rot="0">
            <a:off x="-2669737" y="-7258649"/>
            <a:ext cx="21536536" cy="9341503"/>
            <a:chOff x="0" y="0"/>
            <a:chExt cx="3607954" cy="1564955"/>
          </a:xfrm>
        </p:grpSpPr>
        <p:sp>
          <p:nvSpPr>
            <p:cNvPr name="Freeform 5" id="5"/>
            <p:cNvSpPr/>
            <p:nvPr/>
          </p:nvSpPr>
          <p:spPr>
            <a:xfrm flipH="false" flipV="false" rot="0">
              <a:off x="0" y="0"/>
              <a:ext cx="3607954" cy="1564955"/>
            </a:xfrm>
            <a:custGeom>
              <a:avLst/>
              <a:gdLst/>
              <a:ahLst/>
              <a:cxnLst/>
              <a:rect r="r" b="b" t="t" l="l"/>
              <a:pathLst>
                <a:path h="1564955" w="3607954">
                  <a:moveTo>
                    <a:pt x="0" y="0"/>
                  </a:moveTo>
                  <a:lnTo>
                    <a:pt x="3607954" y="0"/>
                  </a:lnTo>
                  <a:lnTo>
                    <a:pt x="3607954" y="1564955"/>
                  </a:lnTo>
                  <a:lnTo>
                    <a:pt x="0" y="1564955"/>
                  </a:lnTo>
                  <a:close/>
                </a:path>
              </a:pathLst>
            </a:custGeom>
            <a:solidFill>
              <a:srgbClr val="1A1A1A"/>
            </a:solidFill>
          </p:spPr>
        </p:sp>
      </p:grpSp>
      <p:sp>
        <p:nvSpPr>
          <p:cNvPr name="TextBox 6" id="6"/>
          <p:cNvSpPr txBox="true"/>
          <p:nvPr/>
        </p:nvSpPr>
        <p:spPr>
          <a:xfrm rot="0">
            <a:off x="2865760" y="271045"/>
            <a:ext cx="12556480" cy="1368425"/>
          </a:xfrm>
          <a:prstGeom prst="rect">
            <a:avLst/>
          </a:prstGeom>
        </p:spPr>
        <p:txBody>
          <a:bodyPr anchor="t" rtlCol="false" tIns="0" lIns="0" bIns="0" rIns="0">
            <a:spAutoFit/>
          </a:bodyPr>
          <a:lstStyle/>
          <a:p>
            <a:pPr algn="ctr">
              <a:lnSpc>
                <a:spcPts val="11200"/>
              </a:lnSpc>
            </a:pPr>
            <a:r>
              <a:rPr lang="en-US" sz="8000">
                <a:solidFill>
                  <a:srgbClr val="FFFFFF"/>
                </a:solidFill>
                <a:latin typeface="Open Sans Extra Bold"/>
                <a:ea typeface="Open Sans Extra Bold"/>
                <a:cs typeface="Open Sans Extra Bold"/>
                <a:sym typeface="Open Sans Extra Bold"/>
              </a:rPr>
              <a:t>"STAI USANDO TROPPO"</a:t>
            </a:r>
          </a:p>
        </p:txBody>
      </p:sp>
      <p:sp>
        <p:nvSpPr>
          <p:cNvPr name="TextBox 7" id="7"/>
          <p:cNvSpPr txBox="true"/>
          <p:nvPr/>
        </p:nvSpPr>
        <p:spPr>
          <a:xfrm rot="0">
            <a:off x="756549" y="2443028"/>
            <a:ext cx="7521304" cy="885591"/>
          </a:xfrm>
          <a:prstGeom prst="rect">
            <a:avLst/>
          </a:prstGeom>
        </p:spPr>
        <p:txBody>
          <a:bodyPr anchor="t" rtlCol="false" tIns="0" lIns="0" bIns="0" rIns="0">
            <a:spAutoFit/>
          </a:bodyPr>
          <a:lstStyle/>
          <a:p>
            <a:pPr algn="ctr">
              <a:lnSpc>
                <a:spcPts val="7280"/>
              </a:lnSpc>
            </a:pPr>
            <a:r>
              <a:rPr lang="en-US" sz="5200">
                <a:solidFill>
                  <a:srgbClr val="5F8CB4"/>
                </a:solidFill>
                <a:latin typeface="Intro Rust"/>
                <a:ea typeface="Intro Rust"/>
                <a:cs typeface="Intro Rust"/>
                <a:sym typeface="Intro Rust"/>
              </a:rPr>
              <a:t>sEGNALI FISIOLOGICI</a:t>
            </a:r>
          </a:p>
        </p:txBody>
      </p:sp>
      <p:sp>
        <p:nvSpPr>
          <p:cNvPr name="TextBox 8" id="8"/>
          <p:cNvSpPr txBox="true"/>
          <p:nvPr/>
        </p:nvSpPr>
        <p:spPr>
          <a:xfrm rot="0">
            <a:off x="9886400" y="2443028"/>
            <a:ext cx="7800004" cy="885591"/>
          </a:xfrm>
          <a:prstGeom prst="rect">
            <a:avLst/>
          </a:prstGeom>
        </p:spPr>
        <p:txBody>
          <a:bodyPr anchor="t" rtlCol="false" tIns="0" lIns="0" bIns="0" rIns="0">
            <a:spAutoFit/>
          </a:bodyPr>
          <a:lstStyle/>
          <a:p>
            <a:pPr algn="ctr">
              <a:lnSpc>
                <a:spcPts val="7280"/>
              </a:lnSpc>
            </a:pPr>
            <a:r>
              <a:rPr lang="en-US" sz="5200">
                <a:solidFill>
                  <a:srgbClr val="FFFFFF"/>
                </a:solidFill>
                <a:latin typeface="Intro Rust"/>
                <a:ea typeface="Intro Rust"/>
                <a:cs typeface="Intro Rust"/>
                <a:sym typeface="Intro Rust"/>
              </a:rPr>
              <a:t>SEGNALI PSICOLOGICI</a:t>
            </a:r>
          </a:p>
        </p:txBody>
      </p:sp>
      <p:sp>
        <p:nvSpPr>
          <p:cNvPr name="TextBox 9" id="9"/>
          <p:cNvSpPr txBox="true"/>
          <p:nvPr/>
        </p:nvSpPr>
        <p:spPr>
          <a:xfrm rot="0">
            <a:off x="-127558" y="4002853"/>
            <a:ext cx="3901334" cy="512345"/>
          </a:xfrm>
          <a:prstGeom prst="rect">
            <a:avLst/>
          </a:prstGeom>
        </p:spPr>
        <p:txBody>
          <a:bodyPr anchor="t" rtlCol="false" tIns="0" lIns="0" bIns="0" rIns="0">
            <a:spAutoFit/>
          </a:bodyPr>
          <a:lstStyle/>
          <a:p>
            <a:pPr algn="ctr">
              <a:lnSpc>
                <a:spcPts val="4200"/>
              </a:lnSpc>
            </a:pPr>
            <a:r>
              <a:rPr lang="en-US" sz="3000">
                <a:solidFill>
                  <a:srgbClr val="4F88CB"/>
                </a:solidFill>
                <a:latin typeface="Open Sans"/>
                <a:ea typeface="Open Sans"/>
                <a:cs typeface="Open Sans"/>
                <a:sym typeface="Open Sans"/>
              </a:rPr>
              <a:t>MANI SUDATE</a:t>
            </a:r>
          </a:p>
        </p:txBody>
      </p:sp>
      <p:sp>
        <p:nvSpPr>
          <p:cNvPr name="TextBox 10" id="10"/>
          <p:cNvSpPr txBox="true"/>
          <p:nvPr/>
        </p:nvSpPr>
        <p:spPr>
          <a:xfrm rot="0">
            <a:off x="3773775" y="4113855"/>
            <a:ext cx="3901334" cy="512345"/>
          </a:xfrm>
          <a:prstGeom prst="rect">
            <a:avLst/>
          </a:prstGeom>
        </p:spPr>
        <p:txBody>
          <a:bodyPr anchor="t" rtlCol="false" tIns="0" lIns="0" bIns="0" rIns="0">
            <a:spAutoFit/>
          </a:bodyPr>
          <a:lstStyle/>
          <a:p>
            <a:pPr algn="ctr">
              <a:lnSpc>
                <a:spcPts val="4200"/>
              </a:lnSpc>
            </a:pPr>
            <a:r>
              <a:rPr lang="en-US" sz="3000">
                <a:solidFill>
                  <a:srgbClr val="4F88CB"/>
                </a:solidFill>
                <a:latin typeface="Open Sans"/>
                <a:ea typeface="Open Sans"/>
                <a:cs typeface="Open Sans"/>
                <a:sym typeface="Open Sans"/>
              </a:rPr>
              <a:t>STANCHEZZA FISICA</a:t>
            </a:r>
          </a:p>
        </p:txBody>
      </p:sp>
      <p:sp>
        <p:nvSpPr>
          <p:cNvPr name="TextBox 11" id="11"/>
          <p:cNvSpPr txBox="true"/>
          <p:nvPr/>
        </p:nvSpPr>
        <p:spPr>
          <a:xfrm rot="0">
            <a:off x="832340" y="5086350"/>
            <a:ext cx="3901334" cy="1043739"/>
          </a:xfrm>
          <a:prstGeom prst="rect">
            <a:avLst/>
          </a:prstGeom>
        </p:spPr>
        <p:txBody>
          <a:bodyPr anchor="t" rtlCol="false" tIns="0" lIns="0" bIns="0" rIns="0">
            <a:spAutoFit/>
          </a:bodyPr>
          <a:lstStyle/>
          <a:p>
            <a:pPr algn="ctr">
              <a:lnSpc>
                <a:spcPts val="4200"/>
              </a:lnSpc>
            </a:pPr>
            <a:r>
              <a:rPr lang="en-US" sz="3000">
                <a:solidFill>
                  <a:srgbClr val="4F88CB"/>
                </a:solidFill>
                <a:latin typeface="Open Sans"/>
                <a:ea typeface="Open Sans"/>
                <a:cs typeface="Open Sans"/>
                <a:sym typeface="Open Sans"/>
              </a:rPr>
              <a:t>TENSIONE MUSCOLARE</a:t>
            </a:r>
          </a:p>
        </p:txBody>
      </p:sp>
      <p:sp>
        <p:nvSpPr>
          <p:cNvPr name="TextBox 12" id="12"/>
          <p:cNvSpPr txBox="true"/>
          <p:nvPr/>
        </p:nvSpPr>
        <p:spPr>
          <a:xfrm rot="0">
            <a:off x="615868" y="6513374"/>
            <a:ext cx="3901334" cy="512345"/>
          </a:xfrm>
          <a:prstGeom prst="rect">
            <a:avLst/>
          </a:prstGeom>
        </p:spPr>
        <p:txBody>
          <a:bodyPr anchor="t" rtlCol="false" tIns="0" lIns="0" bIns="0" rIns="0">
            <a:spAutoFit/>
          </a:bodyPr>
          <a:lstStyle/>
          <a:p>
            <a:pPr algn="ctr">
              <a:lnSpc>
                <a:spcPts val="4200"/>
              </a:lnSpc>
            </a:pPr>
            <a:r>
              <a:rPr lang="en-US" sz="3000">
                <a:solidFill>
                  <a:srgbClr val="4F88CB"/>
                </a:solidFill>
                <a:latin typeface="Open Sans"/>
                <a:ea typeface="Open Sans"/>
                <a:cs typeface="Open Sans"/>
                <a:sym typeface="Open Sans"/>
              </a:rPr>
              <a:t>MALE ALLA SCHIENA</a:t>
            </a:r>
          </a:p>
        </p:txBody>
      </p:sp>
      <p:sp>
        <p:nvSpPr>
          <p:cNvPr name="TextBox 13" id="13"/>
          <p:cNvSpPr txBox="true"/>
          <p:nvPr/>
        </p:nvSpPr>
        <p:spPr>
          <a:xfrm rot="0">
            <a:off x="4733673" y="5817438"/>
            <a:ext cx="3901334" cy="1043739"/>
          </a:xfrm>
          <a:prstGeom prst="rect">
            <a:avLst/>
          </a:prstGeom>
        </p:spPr>
        <p:txBody>
          <a:bodyPr anchor="t" rtlCol="false" tIns="0" lIns="0" bIns="0" rIns="0">
            <a:spAutoFit/>
          </a:bodyPr>
          <a:lstStyle/>
          <a:p>
            <a:pPr algn="ctr">
              <a:lnSpc>
                <a:spcPts val="4200"/>
              </a:lnSpc>
            </a:pPr>
            <a:r>
              <a:rPr lang="en-US" sz="3000">
                <a:solidFill>
                  <a:srgbClr val="4F88CB"/>
                </a:solidFill>
                <a:latin typeface="Open Sans"/>
                <a:ea typeface="Open Sans"/>
                <a:cs typeface="Open Sans"/>
                <a:sym typeface="Open Sans"/>
              </a:rPr>
              <a:t>AFFATICAMENTO VISIVO</a:t>
            </a:r>
          </a:p>
        </p:txBody>
      </p:sp>
      <p:sp>
        <p:nvSpPr>
          <p:cNvPr name="TextBox 14" id="14"/>
          <p:cNvSpPr txBox="true"/>
          <p:nvPr/>
        </p:nvSpPr>
        <p:spPr>
          <a:xfrm rot="0">
            <a:off x="4988484" y="7622285"/>
            <a:ext cx="3901334" cy="1043739"/>
          </a:xfrm>
          <a:prstGeom prst="rect">
            <a:avLst/>
          </a:prstGeom>
        </p:spPr>
        <p:txBody>
          <a:bodyPr anchor="t" rtlCol="false" tIns="0" lIns="0" bIns="0" rIns="0">
            <a:spAutoFit/>
          </a:bodyPr>
          <a:lstStyle/>
          <a:p>
            <a:pPr algn="ctr">
              <a:lnSpc>
                <a:spcPts val="4200"/>
              </a:lnSpc>
            </a:pPr>
            <a:r>
              <a:rPr lang="en-US" sz="3000">
                <a:solidFill>
                  <a:srgbClr val="4F88CB"/>
                </a:solidFill>
                <a:latin typeface="Open Sans"/>
                <a:ea typeface="Open Sans"/>
                <a:cs typeface="Open Sans"/>
                <a:sym typeface="Open Sans"/>
              </a:rPr>
              <a:t>SUDORAZIONE GENERALE</a:t>
            </a:r>
          </a:p>
        </p:txBody>
      </p:sp>
      <p:sp>
        <p:nvSpPr>
          <p:cNvPr name="TextBox 15" id="15"/>
          <p:cNvSpPr txBox="true"/>
          <p:nvPr/>
        </p:nvSpPr>
        <p:spPr>
          <a:xfrm rot="0">
            <a:off x="1087150" y="8785041"/>
            <a:ext cx="3901334" cy="512345"/>
          </a:xfrm>
          <a:prstGeom prst="rect">
            <a:avLst/>
          </a:prstGeom>
        </p:spPr>
        <p:txBody>
          <a:bodyPr anchor="t" rtlCol="false" tIns="0" lIns="0" bIns="0" rIns="0">
            <a:spAutoFit/>
          </a:bodyPr>
          <a:lstStyle/>
          <a:p>
            <a:pPr algn="ctr">
              <a:lnSpc>
                <a:spcPts val="4200"/>
              </a:lnSpc>
            </a:pPr>
            <a:r>
              <a:rPr lang="en-US" sz="3000">
                <a:solidFill>
                  <a:srgbClr val="4F88CB"/>
                </a:solidFill>
                <a:latin typeface="Open Sans"/>
                <a:ea typeface="Open Sans"/>
                <a:cs typeface="Open Sans"/>
                <a:sym typeface="Open Sans"/>
              </a:rPr>
              <a:t>MAL DI TESTA</a:t>
            </a:r>
          </a:p>
        </p:txBody>
      </p:sp>
      <p:sp>
        <p:nvSpPr>
          <p:cNvPr name="TextBox 16" id="16"/>
          <p:cNvSpPr txBox="true"/>
          <p:nvPr/>
        </p:nvSpPr>
        <p:spPr>
          <a:xfrm rot="0">
            <a:off x="4733673" y="9012639"/>
            <a:ext cx="3901334" cy="1043739"/>
          </a:xfrm>
          <a:prstGeom prst="rect">
            <a:avLst/>
          </a:prstGeom>
        </p:spPr>
        <p:txBody>
          <a:bodyPr anchor="t" rtlCol="false" tIns="0" lIns="0" bIns="0" rIns="0">
            <a:spAutoFit/>
          </a:bodyPr>
          <a:lstStyle/>
          <a:p>
            <a:pPr algn="ctr">
              <a:lnSpc>
                <a:spcPts val="4200"/>
              </a:lnSpc>
            </a:pPr>
            <a:r>
              <a:rPr lang="en-US" sz="3000">
                <a:solidFill>
                  <a:srgbClr val="4F88CB"/>
                </a:solidFill>
                <a:latin typeface="Open Sans"/>
                <a:ea typeface="Open Sans"/>
                <a:cs typeface="Open Sans"/>
                <a:sym typeface="Open Sans"/>
              </a:rPr>
              <a:t>INFIAMMAZIONI TENDINEE</a:t>
            </a:r>
          </a:p>
        </p:txBody>
      </p:sp>
      <p:sp>
        <p:nvSpPr>
          <p:cNvPr name="TextBox 17" id="17"/>
          <p:cNvSpPr txBox="true"/>
          <p:nvPr/>
        </p:nvSpPr>
        <p:spPr>
          <a:xfrm rot="0">
            <a:off x="9984324" y="3702732"/>
            <a:ext cx="3901334" cy="512345"/>
          </a:xfrm>
          <a:prstGeom prst="rect">
            <a:avLst/>
          </a:prstGeom>
        </p:spPr>
        <p:txBody>
          <a:bodyPr anchor="t" rtlCol="false" tIns="0" lIns="0" bIns="0" rIns="0">
            <a:spAutoFit/>
          </a:bodyPr>
          <a:lstStyle/>
          <a:p>
            <a:pPr algn="ctr">
              <a:lnSpc>
                <a:spcPts val="4200"/>
              </a:lnSpc>
            </a:pPr>
            <a:r>
              <a:rPr lang="en-US" sz="3000">
                <a:solidFill>
                  <a:srgbClr val="FFFFFF"/>
                </a:solidFill>
                <a:latin typeface="Open Sans"/>
                <a:ea typeface="Open Sans"/>
                <a:cs typeface="Open Sans"/>
                <a:sym typeface="Open Sans"/>
              </a:rPr>
              <a:t>AFFATICAMENTO</a:t>
            </a:r>
          </a:p>
        </p:txBody>
      </p:sp>
      <p:sp>
        <p:nvSpPr>
          <p:cNvPr name="TextBox 18" id="18"/>
          <p:cNvSpPr txBox="true"/>
          <p:nvPr/>
        </p:nvSpPr>
        <p:spPr>
          <a:xfrm rot="0">
            <a:off x="13179859" y="4714097"/>
            <a:ext cx="3901334" cy="512345"/>
          </a:xfrm>
          <a:prstGeom prst="rect">
            <a:avLst/>
          </a:prstGeom>
        </p:spPr>
        <p:txBody>
          <a:bodyPr anchor="t" rtlCol="false" tIns="0" lIns="0" bIns="0" rIns="0">
            <a:spAutoFit/>
          </a:bodyPr>
          <a:lstStyle/>
          <a:p>
            <a:pPr algn="ctr">
              <a:lnSpc>
                <a:spcPts val="4200"/>
              </a:lnSpc>
            </a:pPr>
            <a:r>
              <a:rPr lang="en-US" sz="3000">
                <a:solidFill>
                  <a:srgbClr val="FFFFFF"/>
                </a:solidFill>
                <a:latin typeface="Open Sans"/>
                <a:ea typeface="Open Sans"/>
                <a:cs typeface="Open Sans"/>
                <a:sym typeface="Open Sans"/>
              </a:rPr>
              <a:t>IRRITABILITÀ</a:t>
            </a:r>
          </a:p>
        </p:txBody>
      </p:sp>
      <p:sp>
        <p:nvSpPr>
          <p:cNvPr name="TextBox 19" id="19"/>
          <p:cNvSpPr txBox="true"/>
          <p:nvPr/>
        </p:nvSpPr>
        <p:spPr>
          <a:xfrm rot="0">
            <a:off x="11096708" y="5517317"/>
            <a:ext cx="3901334" cy="512345"/>
          </a:xfrm>
          <a:prstGeom prst="rect">
            <a:avLst/>
          </a:prstGeom>
        </p:spPr>
        <p:txBody>
          <a:bodyPr anchor="t" rtlCol="false" tIns="0" lIns="0" bIns="0" rIns="0">
            <a:spAutoFit/>
          </a:bodyPr>
          <a:lstStyle/>
          <a:p>
            <a:pPr algn="ctr">
              <a:lnSpc>
                <a:spcPts val="4200"/>
              </a:lnSpc>
            </a:pPr>
            <a:r>
              <a:rPr lang="en-US" sz="3000">
                <a:solidFill>
                  <a:srgbClr val="FFFFFF"/>
                </a:solidFill>
                <a:latin typeface="Open Sans"/>
                <a:ea typeface="Open Sans"/>
                <a:cs typeface="Open Sans"/>
                <a:sym typeface="Open Sans"/>
              </a:rPr>
              <a:t>RABBIA</a:t>
            </a:r>
          </a:p>
        </p:txBody>
      </p:sp>
      <p:sp>
        <p:nvSpPr>
          <p:cNvPr name="TextBox 20" id="20"/>
          <p:cNvSpPr txBox="true"/>
          <p:nvPr/>
        </p:nvSpPr>
        <p:spPr>
          <a:xfrm rot="0">
            <a:off x="14705634" y="6564174"/>
            <a:ext cx="3901334" cy="512345"/>
          </a:xfrm>
          <a:prstGeom prst="rect">
            <a:avLst/>
          </a:prstGeom>
        </p:spPr>
        <p:txBody>
          <a:bodyPr anchor="t" rtlCol="false" tIns="0" lIns="0" bIns="0" rIns="0">
            <a:spAutoFit/>
          </a:bodyPr>
          <a:lstStyle/>
          <a:p>
            <a:pPr algn="ctr">
              <a:lnSpc>
                <a:spcPts val="4200"/>
              </a:lnSpc>
            </a:pPr>
            <a:r>
              <a:rPr lang="en-US" sz="3000">
                <a:solidFill>
                  <a:srgbClr val="FFFFFF"/>
                </a:solidFill>
                <a:latin typeface="Open Sans"/>
                <a:ea typeface="Open Sans"/>
                <a:cs typeface="Open Sans"/>
                <a:sym typeface="Open Sans"/>
              </a:rPr>
              <a:t>PIANTO</a:t>
            </a:r>
          </a:p>
        </p:txBody>
      </p:sp>
      <p:sp>
        <p:nvSpPr>
          <p:cNvPr name="TextBox 21" id="21"/>
          <p:cNvSpPr txBox="true"/>
          <p:nvPr/>
        </p:nvSpPr>
        <p:spPr>
          <a:xfrm rot="0">
            <a:off x="9146042" y="6264053"/>
            <a:ext cx="3901334" cy="512345"/>
          </a:xfrm>
          <a:prstGeom prst="rect">
            <a:avLst/>
          </a:prstGeom>
        </p:spPr>
        <p:txBody>
          <a:bodyPr anchor="t" rtlCol="false" tIns="0" lIns="0" bIns="0" rIns="0">
            <a:spAutoFit/>
          </a:bodyPr>
          <a:lstStyle/>
          <a:p>
            <a:pPr algn="ctr">
              <a:lnSpc>
                <a:spcPts val="4200"/>
              </a:lnSpc>
            </a:pPr>
            <a:r>
              <a:rPr lang="en-US" sz="3000">
                <a:solidFill>
                  <a:srgbClr val="FFFFFF"/>
                </a:solidFill>
                <a:latin typeface="Open Sans"/>
                <a:ea typeface="Open Sans"/>
                <a:cs typeface="Open Sans"/>
                <a:sym typeface="Open Sans"/>
              </a:rPr>
              <a:t>ANSIA</a:t>
            </a:r>
          </a:p>
        </p:txBody>
      </p:sp>
      <p:sp>
        <p:nvSpPr>
          <p:cNvPr name="TextBox 22" id="22"/>
          <p:cNvSpPr txBox="true"/>
          <p:nvPr/>
        </p:nvSpPr>
        <p:spPr>
          <a:xfrm rot="0">
            <a:off x="10179223" y="7515337"/>
            <a:ext cx="3901334" cy="1043739"/>
          </a:xfrm>
          <a:prstGeom prst="rect">
            <a:avLst/>
          </a:prstGeom>
        </p:spPr>
        <p:txBody>
          <a:bodyPr anchor="t" rtlCol="false" tIns="0" lIns="0" bIns="0" rIns="0">
            <a:spAutoFit/>
          </a:bodyPr>
          <a:lstStyle/>
          <a:p>
            <a:pPr algn="ctr">
              <a:lnSpc>
                <a:spcPts val="4200"/>
              </a:lnSpc>
            </a:pPr>
            <a:r>
              <a:rPr lang="en-US" sz="3000">
                <a:solidFill>
                  <a:srgbClr val="FFFFFF"/>
                </a:solidFill>
                <a:latin typeface="Open Sans"/>
                <a:ea typeface="Open Sans"/>
                <a:cs typeface="Open Sans"/>
                <a:sym typeface="Open Sans"/>
              </a:rPr>
              <a:t>CALO PRESTAZIONALE</a:t>
            </a:r>
          </a:p>
        </p:txBody>
      </p:sp>
      <p:sp>
        <p:nvSpPr>
          <p:cNvPr name="TextBox 23" id="23"/>
          <p:cNvSpPr txBox="true"/>
          <p:nvPr/>
        </p:nvSpPr>
        <p:spPr>
          <a:xfrm rot="0">
            <a:off x="12500277" y="8785041"/>
            <a:ext cx="4580916" cy="1043739"/>
          </a:xfrm>
          <a:prstGeom prst="rect">
            <a:avLst/>
          </a:prstGeom>
        </p:spPr>
        <p:txBody>
          <a:bodyPr anchor="t" rtlCol="false" tIns="0" lIns="0" bIns="0" rIns="0">
            <a:spAutoFit/>
          </a:bodyPr>
          <a:lstStyle/>
          <a:p>
            <a:pPr algn="ctr">
              <a:lnSpc>
                <a:spcPts val="4200"/>
              </a:lnSpc>
            </a:pPr>
            <a:r>
              <a:rPr lang="en-US" sz="3000">
                <a:solidFill>
                  <a:srgbClr val="FFFFFF"/>
                </a:solidFill>
                <a:latin typeface="Open Sans"/>
                <a:ea typeface="Open Sans"/>
                <a:cs typeface="Open Sans"/>
                <a:sym typeface="Open Sans"/>
              </a:rPr>
              <a:t>DIFFICOLTÀ DI CONCENTRAZIONE</a:t>
            </a:r>
          </a:p>
        </p:txBody>
      </p:sp>
      <p:sp>
        <p:nvSpPr>
          <p:cNvPr name="TextBox 24" id="24"/>
          <p:cNvSpPr txBox="true"/>
          <p:nvPr/>
        </p:nvSpPr>
        <p:spPr>
          <a:xfrm rot="0">
            <a:off x="295864" y="7515337"/>
            <a:ext cx="3901334" cy="512345"/>
          </a:xfrm>
          <a:prstGeom prst="rect">
            <a:avLst/>
          </a:prstGeom>
        </p:spPr>
        <p:txBody>
          <a:bodyPr anchor="t" rtlCol="false" tIns="0" lIns="0" bIns="0" rIns="0">
            <a:spAutoFit/>
          </a:bodyPr>
          <a:lstStyle/>
          <a:p>
            <a:pPr algn="ctr">
              <a:lnSpc>
                <a:spcPts val="4200"/>
              </a:lnSpc>
            </a:pPr>
            <a:r>
              <a:rPr lang="en-US" sz="3000">
                <a:solidFill>
                  <a:srgbClr val="4F88CB"/>
                </a:solidFill>
                <a:latin typeface="Open Sans"/>
                <a:ea typeface="Open Sans"/>
                <a:cs typeface="Open Sans"/>
                <a:sym typeface="Open Sans"/>
              </a:rPr>
              <a:t>FAME/SETE</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Freeform 2" id="2"/>
          <p:cNvSpPr/>
          <p:nvPr/>
        </p:nvSpPr>
        <p:spPr>
          <a:xfrm flipH="false" flipV="false" rot="0">
            <a:off x="9691497" y="1028700"/>
            <a:ext cx="7567803" cy="8229600"/>
          </a:xfrm>
          <a:custGeom>
            <a:avLst/>
            <a:gdLst/>
            <a:ahLst/>
            <a:cxnLst/>
            <a:rect r="r" b="b" t="t" l="l"/>
            <a:pathLst>
              <a:path h="8229600" w="7567803">
                <a:moveTo>
                  <a:pt x="0" y="0"/>
                </a:moveTo>
                <a:lnTo>
                  <a:pt x="7567803" y="0"/>
                </a:lnTo>
                <a:lnTo>
                  <a:pt x="7567803"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0">
            <a:off x="910970" y="1028700"/>
            <a:ext cx="8503619" cy="8229600"/>
          </a:xfrm>
          <a:custGeom>
            <a:avLst/>
            <a:gdLst/>
            <a:ahLst/>
            <a:cxnLst/>
            <a:rect r="r" b="b" t="t" l="l"/>
            <a:pathLst>
              <a:path h="8229600" w="8503619">
                <a:moveTo>
                  <a:pt x="0" y="0"/>
                </a:moveTo>
                <a:lnTo>
                  <a:pt x="8503618" y="0"/>
                </a:lnTo>
                <a:lnTo>
                  <a:pt x="8503618" y="8229600"/>
                </a:lnTo>
                <a:lnTo>
                  <a:pt x="0" y="8229600"/>
                </a:lnTo>
                <a:lnTo>
                  <a:pt x="0" y="0"/>
                </a:lnTo>
                <a:close/>
              </a:path>
            </a:pathLst>
          </a:custGeom>
          <a:blipFill>
            <a:blip r:embed="rId3"/>
            <a:stretch>
              <a:fillRect l="0" t="-1643" r="0" b="-1643"/>
            </a:stretch>
          </a:blipFill>
        </p:spPr>
      </p:sp>
      <p:sp>
        <p:nvSpPr>
          <p:cNvPr name="TextBox 4" id="4"/>
          <p:cNvSpPr txBox="true"/>
          <p:nvPr/>
        </p:nvSpPr>
        <p:spPr>
          <a:xfrm rot="0">
            <a:off x="1397411" y="1803175"/>
            <a:ext cx="7475014" cy="4792947"/>
          </a:xfrm>
          <a:prstGeom prst="rect">
            <a:avLst/>
          </a:prstGeom>
        </p:spPr>
        <p:txBody>
          <a:bodyPr anchor="t" rtlCol="false" tIns="0" lIns="0" bIns="0" rIns="0">
            <a:spAutoFit/>
          </a:bodyPr>
          <a:lstStyle/>
          <a:p>
            <a:pPr algn="l">
              <a:lnSpc>
                <a:spcPts val="4759"/>
              </a:lnSpc>
            </a:pPr>
            <a:r>
              <a:rPr lang="en-US" sz="3399">
                <a:solidFill>
                  <a:srgbClr val="FFFFFF"/>
                </a:solidFill>
                <a:latin typeface="Open Sans Light"/>
                <a:ea typeface="Open Sans Light"/>
                <a:cs typeface="Open Sans Light"/>
                <a:sym typeface="Open Sans Light"/>
              </a:rPr>
              <a:t>Un possibile strumento utile è il nostro </a:t>
            </a:r>
            <a:r>
              <a:rPr lang="en-US" sz="3399" b="true">
                <a:solidFill>
                  <a:srgbClr val="FFFFFF"/>
                </a:solidFill>
                <a:latin typeface="Open Sans Light Bold"/>
                <a:ea typeface="Open Sans Light Bold"/>
                <a:cs typeface="Open Sans Light Bold"/>
                <a:sym typeface="Open Sans Light Bold"/>
              </a:rPr>
              <a:t>"Contratto".</a:t>
            </a:r>
          </a:p>
          <a:p>
            <a:pPr algn="l">
              <a:lnSpc>
                <a:spcPts val="4759"/>
              </a:lnSpc>
            </a:pPr>
          </a:p>
          <a:p>
            <a:pPr algn="l">
              <a:lnSpc>
                <a:spcPts val="4759"/>
              </a:lnSpc>
            </a:pPr>
            <a:r>
              <a:rPr lang="en-US" sz="3399">
                <a:solidFill>
                  <a:srgbClr val="FFFFFF"/>
                </a:solidFill>
                <a:latin typeface="Open Sans Light"/>
                <a:ea typeface="Open Sans Light"/>
                <a:cs typeface="Open Sans Light"/>
                <a:sym typeface="Open Sans Light"/>
              </a:rPr>
              <a:t>Uno strumento utile in cui si stabilisce </a:t>
            </a:r>
          </a:p>
          <a:p>
            <a:pPr algn="l">
              <a:lnSpc>
                <a:spcPts val="4759"/>
              </a:lnSpc>
            </a:pPr>
            <a:r>
              <a:rPr lang="en-US" sz="3399">
                <a:solidFill>
                  <a:srgbClr val="FFFFFF"/>
                </a:solidFill>
                <a:latin typeface="Open Sans Light"/>
                <a:ea typeface="Open Sans Light"/>
                <a:cs typeface="Open Sans Light"/>
                <a:sym typeface="Open Sans Light"/>
              </a:rPr>
              <a:t>un contratto determinando il numero di ore da passare su Internet, sui videogiochi come tempo libero. </a:t>
            </a:r>
          </a:p>
          <a:p>
            <a:pPr algn="l">
              <a:lnSpc>
                <a:spcPts val="4759"/>
              </a:lnSpc>
            </a:pP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6750147" cy="10287000"/>
          </a:xfrm>
          <a:custGeom>
            <a:avLst/>
            <a:gdLst/>
            <a:ahLst/>
            <a:cxnLst/>
            <a:rect r="r" b="b" t="t" l="l"/>
            <a:pathLst>
              <a:path h="10287000" w="6750147">
                <a:moveTo>
                  <a:pt x="0" y="0"/>
                </a:moveTo>
                <a:lnTo>
                  <a:pt x="6750147" y="0"/>
                </a:lnTo>
                <a:lnTo>
                  <a:pt x="6750147" y="10287000"/>
                </a:lnTo>
                <a:lnTo>
                  <a:pt x="0" y="10287000"/>
                </a:lnTo>
                <a:lnTo>
                  <a:pt x="0" y="0"/>
                </a:lnTo>
                <a:close/>
              </a:path>
            </a:pathLst>
          </a:custGeom>
          <a:blipFill>
            <a:blip r:embed="rId2"/>
            <a:stretch>
              <a:fillRect l="-51597" t="0" r="-51597" b="0"/>
            </a:stretch>
          </a:blipFill>
        </p:spPr>
      </p:sp>
      <p:grpSp>
        <p:nvGrpSpPr>
          <p:cNvPr name="Group 3" id="3"/>
          <p:cNvGrpSpPr/>
          <p:nvPr/>
        </p:nvGrpSpPr>
        <p:grpSpPr>
          <a:xfrm rot="0">
            <a:off x="16572909" y="8991875"/>
            <a:ext cx="686391" cy="266425"/>
            <a:chOff x="0" y="0"/>
            <a:chExt cx="1105903" cy="429260"/>
          </a:xfrm>
        </p:grpSpPr>
        <p:sp>
          <p:nvSpPr>
            <p:cNvPr name="Freeform 4" id="4"/>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FFFFFF"/>
            </a:solidFill>
          </p:spPr>
        </p:sp>
      </p:grpSp>
      <p:sp>
        <p:nvSpPr>
          <p:cNvPr name="AutoShape 5" id="5"/>
          <p:cNvSpPr/>
          <p:nvPr/>
        </p:nvSpPr>
        <p:spPr>
          <a:xfrm rot="0">
            <a:off x="8284427" y="5502206"/>
            <a:ext cx="1512847" cy="1448553"/>
          </a:xfrm>
          <a:prstGeom prst="rect">
            <a:avLst/>
          </a:prstGeom>
          <a:solidFill>
            <a:srgbClr val="1A5BBC"/>
          </a:solidFill>
        </p:spPr>
      </p:sp>
      <p:sp>
        <p:nvSpPr>
          <p:cNvPr name="AutoShape 6" id="6"/>
          <p:cNvSpPr/>
          <p:nvPr/>
        </p:nvSpPr>
        <p:spPr>
          <a:xfrm rot="0">
            <a:off x="8284427" y="7581512"/>
            <a:ext cx="1512847" cy="1448553"/>
          </a:xfrm>
          <a:prstGeom prst="rect">
            <a:avLst/>
          </a:prstGeom>
          <a:solidFill>
            <a:srgbClr val="1A5BBC"/>
          </a:solidFill>
        </p:spPr>
      </p:sp>
      <p:sp>
        <p:nvSpPr>
          <p:cNvPr name="AutoShape 7" id="7"/>
          <p:cNvSpPr/>
          <p:nvPr/>
        </p:nvSpPr>
        <p:spPr>
          <a:xfrm rot="0">
            <a:off x="8284427" y="3422901"/>
            <a:ext cx="1512847" cy="1448553"/>
          </a:xfrm>
          <a:prstGeom prst="rect">
            <a:avLst/>
          </a:prstGeom>
          <a:solidFill>
            <a:srgbClr val="1A5BBC"/>
          </a:solidFill>
        </p:spPr>
      </p:sp>
      <p:sp>
        <p:nvSpPr>
          <p:cNvPr name="Freeform 8" id="8"/>
          <p:cNvSpPr/>
          <p:nvPr/>
        </p:nvSpPr>
        <p:spPr>
          <a:xfrm flipH="false" flipV="false" rot="0">
            <a:off x="8493100" y="7779383"/>
            <a:ext cx="1095501" cy="1052811"/>
          </a:xfrm>
          <a:custGeom>
            <a:avLst/>
            <a:gdLst/>
            <a:ahLst/>
            <a:cxnLst/>
            <a:rect r="r" b="b" t="t" l="l"/>
            <a:pathLst>
              <a:path h="1052811" w="1095501">
                <a:moveTo>
                  <a:pt x="0" y="0"/>
                </a:moveTo>
                <a:lnTo>
                  <a:pt x="1095501" y="0"/>
                </a:lnTo>
                <a:lnTo>
                  <a:pt x="1095501" y="1052811"/>
                </a:lnTo>
                <a:lnTo>
                  <a:pt x="0" y="105281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8511443" y="5890027"/>
            <a:ext cx="1058814" cy="749111"/>
          </a:xfrm>
          <a:custGeom>
            <a:avLst/>
            <a:gdLst/>
            <a:ahLst/>
            <a:cxnLst/>
            <a:rect r="r" b="b" t="t" l="l"/>
            <a:pathLst>
              <a:path h="749111" w="1058814">
                <a:moveTo>
                  <a:pt x="0" y="0"/>
                </a:moveTo>
                <a:lnTo>
                  <a:pt x="1058814" y="0"/>
                </a:lnTo>
                <a:lnTo>
                  <a:pt x="1058814" y="749111"/>
                </a:lnTo>
                <a:lnTo>
                  <a:pt x="0" y="7491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8457428" y="3644373"/>
            <a:ext cx="1166844" cy="1005608"/>
          </a:xfrm>
          <a:custGeom>
            <a:avLst/>
            <a:gdLst/>
            <a:ahLst/>
            <a:cxnLst/>
            <a:rect r="r" b="b" t="t" l="l"/>
            <a:pathLst>
              <a:path h="1005608" w="1166844">
                <a:moveTo>
                  <a:pt x="0" y="0"/>
                </a:moveTo>
                <a:lnTo>
                  <a:pt x="1166844" y="0"/>
                </a:lnTo>
                <a:lnTo>
                  <a:pt x="1166844" y="1005608"/>
                </a:lnTo>
                <a:lnTo>
                  <a:pt x="0" y="100560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8284427" y="1094561"/>
            <a:ext cx="7799851" cy="1399507"/>
          </a:xfrm>
          <a:prstGeom prst="rect">
            <a:avLst/>
          </a:prstGeom>
        </p:spPr>
        <p:txBody>
          <a:bodyPr anchor="t" rtlCol="false" tIns="0" lIns="0" bIns="0" rIns="0">
            <a:spAutoFit/>
          </a:bodyPr>
          <a:lstStyle/>
          <a:p>
            <a:pPr algn="l">
              <a:lnSpc>
                <a:spcPts val="5500"/>
              </a:lnSpc>
            </a:pPr>
            <a:r>
              <a:rPr lang="en-US" sz="5000" b="true">
                <a:solidFill>
                  <a:srgbClr val="FFFFFF"/>
                </a:solidFill>
                <a:latin typeface="Muli Bold Bold"/>
                <a:ea typeface="Muli Bold Bold"/>
                <a:cs typeface="Muli Bold Bold"/>
                <a:sym typeface="Muli Bold Bold"/>
              </a:rPr>
              <a:t>PUNTI DI FORZA DEL CONTRATTO?</a:t>
            </a:r>
          </a:p>
        </p:txBody>
      </p:sp>
      <p:sp>
        <p:nvSpPr>
          <p:cNvPr name="TextBox 12" id="12"/>
          <p:cNvSpPr txBox="true"/>
          <p:nvPr/>
        </p:nvSpPr>
        <p:spPr>
          <a:xfrm rot="0">
            <a:off x="10289607" y="3991201"/>
            <a:ext cx="6969693" cy="331002"/>
          </a:xfrm>
          <a:prstGeom prst="rect">
            <a:avLst/>
          </a:prstGeom>
        </p:spPr>
        <p:txBody>
          <a:bodyPr anchor="t" rtlCol="false" tIns="0" lIns="0" bIns="0" rIns="0">
            <a:spAutoFit/>
          </a:bodyPr>
          <a:lstStyle/>
          <a:p>
            <a:pPr algn="just" marL="496569" indent="-248284" lvl="1">
              <a:lnSpc>
                <a:spcPts val="2529"/>
              </a:lnSpc>
              <a:buFont typeface="Arial"/>
              <a:buChar char="•"/>
            </a:pPr>
            <a:r>
              <a:rPr lang="en-US" b="true" sz="2299">
                <a:solidFill>
                  <a:srgbClr val="FFFFFF"/>
                </a:solidFill>
                <a:latin typeface="Muli Regular Bold"/>
                <a:ea typeface="Muli Regular Bold"/>
                <a:cs typeface="Muli Regular Bold"/>
                <a:sym typeface="Muli Regular Bold"/>
              </a:rPr>
              <a:t>Co-costruito: responsabilizzazione</a:t>
            </a:r>
          </a:p>
        </p:txBody>
      </p:sp>
      <p:sp>
        <p:nvSpPr>
          <p:cNvPr name="TextBox 13" id="13"/>
          <p:cNvSpPr txBox="true"/>
          <p:nvPr/>
        </p:nvSpPr>
        <p:spPr>
          <a:xfrm rot="0">
            <a:off x="10289607" y="6214342"/>
            <a:ext cx="6969693" cy="331002"/>
          </a:xfrm>
          <a:prstGeom prst="rect">
            <a:avLst/>
          </a:prstGeom>
        </p:spPr>
        <p:txBody>
          <a:bodyPr anchor="t" rtlCol="false" tIns="0" lIns="0" bIns="0" rIns="0">
            <a:spAutoFit/>
          </a:bodyPr>
          <a:lstStyle/>
          <a:p>
            <a:pPr algn="just" marL="496571" indent="-248285" lvl="1">
              <a:lnSpc>
                <a:spcPts val="2530"/>
              </a:lnSpc>
              <a:buFont typeface="Arial"/>
              <a:buChar char="•"/>
            </a:pPr>
            <a:r>
              <a:rPr lang="en-US" b="true" sz="2300">
                <a:solidFill>
                  <a:srgbClr val="FFFFFF"/>
                </a:solidFill>
                <a:latin typeface="Muli Regular Bold"/>
                <a:ea typeface="Muli Regular Bold"/>
                <a:cs typeface="Muli Regular Bold"/>
                <a:sym typeface="Muli Regular Bold"/>
              </a:rPr>
              <a:t>Strumento di mediazione </a:t>
            </a:r>
          </a:p>
        </p:txBody>
      </p:sp>
      <p:sp>
        <p:nvSpPr>
          <p:cNvPr name="TextBox 14" id="14"/>
          <p:cNvSpPr txBox="true"/>
          <p:nvPr/>
        </p:nvSpPr>
        <p:spPr>
          <a:xfrm rot="0">
            <a:off x="10289607" y="8149812"/>
            <a:ext cx="6969693" cy="331002"/>
          </a:xfrm>
          <a:prstGeom prst="rect">
            <a:avLst/>
          </a:prstGeom>
        </p:spPr>
        <p:txBody>
          <a:bodyPr anchor="t" rtlCol="false" tIns="0" lIns="0" bIns="0" rIns="0">
            <a:spAutoFit/>
          </a:bodyPr>
          <a:lstStyle/>
          <a:p>
            <a:pPr algn="just" marL="496571" indent="-248285" lvl="1">
              <a:lnSpc>
                <a:spcPts val="2530"/>
              </a:lnSpc>
              <a:buFont typeface="Arial"/>
              <a:buChar char="•"/>
            </a:pPr>
            <a:r>
              <a:rPr lang="en-US" b="true" sz="2300">
                <a:solidFill>
                  <a:srgbClr val="FFFFFF"/>
                </a:solidFill>
                <a:latin typeface="Muli Regular Bold"/>
                <a:ea typeface="Muli Regular Bold"/>
                <a:cs typeface="Muli Regular Bold"/>
                <a:sym typeface="Muli Regular Bold"/>
              </a:rPr>
              <a:t>Obiettività</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Freeform 2" id="2"/>
          <p:cNvSpPr/>
          <p:nvPr/>
        </p:nvSpPr>
        <p:spPr>
          <a:xfrm flipH="false" flipV="false" rot="0">
            <a:off x="910970" y="1028700"/>
            <a:ext cx="8503619" cy="8229600"/>
          </a:xfrm>
          <a:custGeom>
            <a:avLst/>
            <a:gdLst/>
            <a:ahLst/>
            <a:cxnLst/>
            <a:rect r="r" b="b" t="t" l="l"/>
            <a:pathLst>
              <a:path h="8229600" w="8503619">
                <a:moveTo>
                  <a:pt x="0" y="0"/>
                </a:moveTo>
                <a:lnTo>
                  <a:pt x="8503618" y="0"/>
                </a:lnTo>
                <a:lnTo>
                  <a:pt x="8503618" y="8229600"/>
                </a:lnTo>
                <a:lnTo>
                  <a:pt x="0" y="8229600"/>
                </a:lnTo>
                <a:lnTo>
                  <a:pt x="0" y="0"/>
                </a:lnTo>
                <a:close/>
              </a:path>
            </a:pathLst>
          </a:custGeom>
          <a:blipFill>
            <a:blip r:embed="rId2"/>
            <a:stretch>
              <a:fillRect l="0" t="-1643" r="0" b="-1643"/>
            </a:stretch>
          </a:blipFill>
        </p:spPr>
      </p:sp>
      <p:sp>
        <p:nvSpPr>
          <p:cNvPr name="Freeform 3" id="3"/>
          <p:cNvSpPr/>
          <p:nvPr/>
        </p:nvSpPr>
        <p:spPr>
          <a:xfrm flipH="false" flipV="false" rot="0">
            <a:off x="9718182" y="1227706"/>
            <a:ext cx="7831587" cy="7831587"/>
          </a:xfrm>
          <a:custGeom>
            <a:avLst/>
            <a:gdLst/>
            <a:ahLst/>
            <a:cxnLst/>
            <a:rect r="r" b="b" t="t" l="l"/>
            <a:pathLst>
              <a:path h="7831587" w="7831587">
                <a:moveTo>
                  <a:pt x="0" y="0"/>
                </a:moveTo>
                <a:lnTo>
                  <a:pt x="7831587" y="0"/>
                </a:lnTo>
                <a:lnTo>
                  <a:pt x="7831587" y="7831588"/>
                </a:lnTo>
                <a:lnTo>
                  <a:pt x="0" y="783158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397411" y="1803175"/>
            <a:ext cx="7475014" cy="5394526"/>
          </a:xfrm>
          <a:prstGeom prst="rect">
            <a:avLst/>
          </a:prstGeom>
        </p:spPr>
        <p:txBody>
          <a:bodyPr anchor="t" rtlCol="false" tIns="0" lIns="0" bIns="0" rIns="0">
            <a:spAutoFit/>
          </a:bodyPr>
          <a:lstStyle/>
          <a:p>
            <a:pPr algn="l">
              <a:lnSpc>
                <a:spcPts val="4759"/>
              </a:lnSpc>
            </a:pPr>
            <a:r>
              <a:rPr lang="en-US" sz="3399">
                <a:solidFill>
                  <a:srgbClr val="FFFFFF"/>
                </a:solidFill>
                <a:latin typeface="Open Sans Light"/>
                <a:ea typeface="Open Sans Light"/>
                <a:cs typeface="Open Sans Light"/>
                <a:sym typeface="Open Sans Light"/>
              </a:rPr>
              <a:t>Un secondo  strumento è </a:t>
            </a:r>
            <a:r>
              <a:rPr lang="en-US" sz="3399" b="true">
                <a:solidFill>
                  <a:srgbClr val="FFFFFF"/>
                </a:solidFill>
                <a:latin typeface="Open Sans Light Bold"/>
                <a:ea typeface="Open Sans Light Bold"/>
                <a:cs typeface="Open Sans Light Bold"/>
                <a:sym typeface="Open Sans Light Bold"/>
              </a:rPr>
              <a:t>"Parental Control".</a:t>
            </a:r>
          </a:p>
          <a:p>
            <a:pPr algn="l">
              <a:lnSpc>
                <a:spcPts val="4759"/>
              </a:lnSpc>
            </a:pPr>
          </a:p>
          <a:p>
            <a:pPr algn="l">
              <a:lnSpc>
                <a:spcPts val="4759"/>
              </a:lnSpc>
            </a:pPr>
            <a:r>
              <a:rPr lang="en-US" sz="3399">
                <a:solidFill>
                  <a:srgbClr val="FFFFFF"/>
                </a:solidFill>
                <a:latin typeface="Open Sans Light"/>
                <a:ea typeface="Open Sans Light"/>
                <a:cs typeface="Open Sans Light"/>
                <a:sym typeface="Open Sans Light"/>
              </a:rPr>
              <a:t>Uno strumento digitale che verte sulla regolazione dei tempi di utilizzo a seconda delle richieste genitoriali.</a:t>
            </a:r>
          </a:p>
          <a:p>
            <a:pPr algn="l">
              <a:lnSpc>
                <a:spcPts val="4759"/>
              </a:lnSpc>
            </a:pPr>
            <a:r>
              <a:rPr lang="en-US" sz="3399">
                <a:solidFill>
                  <a:srgbClr val="FFFFFF"/>
                </a:solidFill>
                <a:latin typeface="Open Sans Light"/>
                <a:ea typeface="Open Sans Light"/>
                <a:cs typeface="Open Sans Light"/>
                <a:sym typeface="Open Sans Light"/>
              </a:rPr>
              <a:t>Il sistema avverte il ragazzo prima dello spegnimento automatico. </a:t>
            </a:r>
          </a:p>
          <a:p>
            <a:pPr algn="l">
              <a:lnSpc>
                <a:spcPts val="4759"/>
              </a:lnSpc>
            </a:pP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6750147" cy="10287000"/>
          </a:xfrm>
          <a:custGeom>
            <a:avLst/>
            <a:gdLst/>
            <a:ahLst/>
            <a:cxnLst/>
            <a:rect r="r" b="b" t="t" l="l"/>
            <a:pathLst>
              <a:path h="10287000" w="6750147">
                <a:moveTo>
                  <a:pt x="0" y="0"/>
                </a:moveTo>
                <a:lnTo>
                  <a:pt x="6750147" y="0"/>
                </a:lnTo>
                <a:lnTo>
                  <a:pt x="6750147" y="10287000"/>
                </a:lnTo>
                <a:lnTo>
                  <a:pt x="0" y="10287000"/>
                </a:lnTo>
                <a:lnTo>
                  <a:pt x="0" y="0"/>
                </a:lnTo>
                <a:close/>
              </a:path>
            </a:pathLst>
          </a:custGeom>
          <a:blipFill>
            <a:blip r:embed="rId2"/>
            <a:stretch>
              <a:fillRect l="-99186" t="0" r="-29337" b="0"/>
            </a:stretch>
          </a:blipFill>
        </p:spPr>
      </p:sp>
      <p:grpSp>
        <p:nvGrpSpPr>
          <p:cNvPr name="Group 3" id="3"/>
          <p:cNvGrpSpPr/>
          <p:nvPr/>
        </p:nvGrpSpPr>
        <p:grpSpPr>
          <a:xfrm rot="0">
            <a:off x="16572909" y="8991875"/>
            <a:ext cx="686391" cy="266425"/>
            <a:chOff x="0" y="0"/>
            <a:chExt cx="1105903" cy="429260"/>
          </a:xfrm>
        </p:grpSpPr>
        <p:sp>
          <p:nvSpPr>
            <p:cNvPr name="Freeform 4" id="4"/>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FFFFFF"/>
            </a:solidFill>
          </p:spPr>
        </p:sp>
      </p:grpSp>
      <p:sp>
        <p:nvSpPr>
          <p:cNvPr name="AutoShape 5" id="5"/>
          <p:cNvSpPr/>
          <p:nvPr/>
        </p:nvSpPr>
        <p:spPr>
          <a:xfrm rot="0">
            <a:off x="8284427" y="5502206"/>
            <a:ext cx="1512847" cy="1448553"/>
          </a:xfrm>
          <a:prstGeom prst="rect">
            <a:avLst/>
          </a:prstGeom>
          <a:solidFill>
            <a:srgbClr val="1A5BBC"/>
          </a:solidFill>
        </p:spPr>
      </p:sp>
      <p:sp>
        <p:nvSpPr>
          <p:cNvPr name="AutoShape 6" id="6"/>
          <p:cNvSpPr/>
          <p:nvPr/>
        </p:nvSpPr>
        <p:spPr>
          <a:xfrm rot="0">
            <a:off x="8284427" y="7581512"/>
            <a:ext cx="1512847" cy="1448553"/>
          </a:xfrm>
          <a:prstGeom prst="rect">
            <a:avLst/>
          </a:prstGeom>
          <a:solidFill>
            <a:srgbClr val="1A5BBC"/>
          </a:solidFill>
        </p:spPr>
      </p:sp>
      <p:sp>
        <p:nvSpPr>
          <p:cNvPr name="AutoShape 7" id="7"/>
          <p:cNvSpPr/>
          <p:nvPr/>
        </p:nvSpPr>
        <p:spPr>
          <a:xfrm rot="0">
            <a:off x="8284427" y="3422901"/>
            <a:ext cx="1512847" cy="1448553"/>
          </a:xfrm>
          <a:prstGeom prst="rect">
            <a:avLst/>
          </a:prstGeom>
          <a:solidFill>
            <a:srgbClr val="1A5BBC"/>
          </a:solidFill>
        </p:spPr>
      </p:sp>
      <p:sp>
        <p:nvSpPr>
          <p:cNvPr name="Freeform 8" id="8"/>
          <p:cNvSpPr/>
          <p:nvPr/>
        </p:nvSpPr>
        <p:spPr>
          <a:xfrm flipH="false" flipV="false" rot="0">
            <a:off x="8493100" y="7779383"/>
            <a:ext cx="1095501" cy="1052811"/>
          </a:xfrm>
          <a:custGeom>
            <a:avLst/>
            <a:gdLst/>
            <a:ahLst/>
            <a:cxnLst/>
            <a:rect r="r" b="b" t="t" l="l"/>
            <a:pathLst>
              <a:path h="1052811" w="1095501">
                <a:moveTo>
                  <a:pt x="0" y="0"/>
                </a:moveTo>
                <a:lnTo>
                  <a:pt x="1095501" y="0"/>
                </a:lnTo>
                <a:lnTo>
                  <a:pt x="1095501" y="1052811"/>
                </a:lnTo>
                <a:lnTo>
                  <a:pt x="0" y="105281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8364576" y="3457541"/>
            <a:ext cx="1352549" cy="1379272"/>
          </a:xfrm>
          <a:custGeom>
            <a:avLst/>
            <a:gdLst/>
            <a:ahLst/>
            <a:cxnLst/>
            <a:rect r="r" b="b" t="t" l="l"/>
            <a:pathLst>
              <a:path h="1379272" w="1352549">
                <a:moveTo>
                  <a:pt x="0" y="0"/>
                </a:moveTo>
                <a:lnTo>
                  <a:pt x="1352548" y="0"/>
                </a:lnTo>
                <a:lnTo>
                  <a:pt x="1352548" y="1379272"/>
                </a:lnTo>
                <a:lnTo>
                  <a:pt x="0" y="1379272"/>
                </a:lnTo>
                <a:lnTo>
                  <a:pt x="0" y="0"/>
                </a:lnTo>
                <a:close/>
              </a:path>
            </a:pathLst>
          </a:custGeom>
          <a:blipFill>
            <a:blip r:embed="rId5"/>
            <a:stretch>
              <a:fillRect l="0" t="0" r="0" b="0"/>
            </a:stretch>
          </a:blipFill>
        </p:spPr>
      </p:sp>
      <p:sp>
        <p:nvSpPr>
          <p:cNvPr name="Freeform 10" id="10"/>
          <p:cNvSpPr/>
          <p:nvPr/>
        </p:nvSpPr>
        <p:spPr>
          <a:xfrm flipH="false" flipV="false" rot="0">
            <a:off x="8553641" y="5739274"/>
            <a:ext cx="974417" cy="974417"/>
          </a:xfrm>
          <a:custGeom>
            <a:avLst/>
            <a:gdLst/>
            <a:ahLst/>
            <a:cxnLst/>
            <a:rect r="r" b="b" t="t" l="l"/>
            <a:pathLst>
              <a:path h="974417" w="974417">
                <a:moveTo>
                  <a:pt x="0" y="0"/>
                </a:moveTo>
                <a:lnTo>
                  <a:pt x="974418" y="0"/>
                </a:lnTo>
                <a:lnTo>
                  <a:pt x="974418" y="974417"/>
                </a:lnTo>
                <a:lnTo>
                  <a:pt x="0" y="97441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1" id="11"/>
          <p:cNvSpPr txBox="true"/>
          <p:nvPr/>
        </p:nvSpPr>
        <p:spPr>
          <a:xfrm rot="0">
            <a:off x="8284427" y="1094561"/>
            <a:ext cx="7799851" cy="1399507"/>
          </a:xfrm>
          <a:prstGeom prst="rect">
            <a:avLst/>
          </a:prstGeom>
        </p:spPr>
        <p:txBody>
          <a:bodyPr anchor="t" rtlCol="false" tIns="0" lIns="0" bIns="0" rIns="0">
            <a:spAutoFit/>
          </a:bodyPr>
          <a:lstStyle/>
          <a:p>
            <a:pPr algn="l">
              <a:lnSpc>
                <a:spcPts val="5500"/>
              </a:lnSpc>
            </a:pPr>
            <a:r>
              <a:rPr lang="en-US" sz="5000" b="true">
                <a:solidFill>
                  <a:srgbClr val="FFFFFF"/>
                </a:solidFill>
                <a:latin typeface="Muli Bold Bold"/>
                <a:ea typeface="Muli Bold Bold"/>
                <a:cs typeface="Muli Bold Bold"/>
                <a:sym typeface="Muli Bold Bold"/>
              </a:rPr>
              <a:t>PUNTI DI FORZA DEL PARENTAL CONTROL?</a:t>
            </a:r>
          </a:p>
        </p:txBody>
      </p:sp>
      <p:sp>
        <p:nvSpPr>
          <p:cNvPr name="TextBox 12" id="12"/>
          <p:cNvSpPr txBox="true"/>
          <p:nvPr/>
        </p:nvSpPr>
        <p:spPr>
          <a:xfrm rot="0">
            <a:off x="10289607" y="3991201"/>
            <a:ext cx="6969693" cy="331002"/>
          </a:xfrm>
          <a:prstGeom prst="rect">
            <a:avLst/>
          </a:prstGeom>
        </p:spPr>
        <p:txBody>
          <a:bodyPr anchor="t" rtlCol="false" tIns="0" lIns="0" bIns="0" rIns="0">
            <a:spAutoFit/>
          </a:bodyPr>
          <a:lstStyle/>
          <a:p>
            <a:pPr algn="just" marL="496569" indent="-248284" lvl="1">
              <a:lnSpc>
                <a:spcPts val="2529"/>
              </a:lnSpc>
              <a:buFont typeface="Arial"/>
              <a:buChar char="•"/>
            </a:pPr>
            <a:r>
              <a:rPr lang="en-US" b="true" sz="2299">
                <a:solidFill>
                  <a:srgbClr val="FFFFFF"/>
                </a:solidFill>
                <a:latin typeface="Muli Regular Bold"/>
                <a:ea typeface="Muli Regular Bold"/>
                <a:cs typeface="Muli Regular Bold"/>
                <a:sym typeface="Muli Regular Bold"/>
              </a:rPr>
              <a:t>Automatizzazione</a:t>
            </a:r>
          </a:p>
        </p:txBody>
      </p:sp>
      <p:sp>
        <p:nvSpPr>
          <p:cNvPr name="TextBox 13" id="13"/>
          <p:cNvSpPr txBox="true"/>
          <p:nvPr/>
        </p:nvSpPr>
        <p:spPr>
          <a:xfrm rot="0">
            <a:off x="10289607" y="6214342"/>
            <a:ext cx="6969693" cy="331002"/>
          </a:xfrm>
          <a:prstGeom prst="rect">
            <a:avLst/>
          </a:prstGeom>
        </p:spPr>
        <p:txBody>
          <a:bodyPr anchor="t" rtlCol="false" tIns="0" lIns="0" bIns="0" rIns="0">
            <a:spAutoFit/>
          </a:bodyPr>
          <a:lstStyle/>
          <a:p>
            <a:pPr algn="just" marL="496571" indent="-248285" lvl="1">
              <a:lnSpc>
                <a:spcPts val="2530"/>
              </a:lnSpc>
              <a:buFont typeface="Arial"/>
              <a:buChar char="•"/>
            </a:pPr>
            <a:r>
              <a:rPr lang="en-US" b="true" sz="2300">
                <a:solidFill>
                  <a:srgbClr val="FFFFFF"/>
                </a:solidFill>
                <a:latin typeface="Muli Regular Bold"/>
                <a:ea typeface="Muli Regular Bold"/>
                <a:cs typeface="Muli Regular Bold"/>
                <a:sym typeface="Muli Regular Bold"/>
              </a:rPr>
              <a:t>Precisione</a:t>
            </a:r>
          </a:p>
        </p:txBody>
      </p:sp>
      <p:sp>
        <p:nvSpPr>
          <p:cNvPr name="TextBox 14" id="14"/>
          <p:cNvSpPr txBox="true"/>
          <p:nvPr/>
        </p:nvSpPr>
        <p:spPr>
          <a:xfrm rot="0">
            <a:off x="10289607" y="8149812"/>
            <a:ext cx="6969693" cy="331002"/>
          </a:xfrm>
          <a:prstGeom prst="rect">
            <a:avLst/>
          </a:prstGeom>
        </p:spPr>
        <p:txBody>
          <a:bodyPr anchor="t" rtlCol="false" tIns="0" lIns="0" bIns="0" rIns="0">
            <a:spAutoFit/>
          </a:bodyPr>
          <a:lstStyle/>
          <a:p>
            <a:pPr algn="just" marL="496571" indent="-248285" lvl="1">
              <a:lnSpc>
                <a:spcPts val="2530"/>
              </a:lnSpc>
              <a:buFont typeface="Arial"/>
              <a:buChar char="•"/>
            </a:pPr>
            <a:r>
              <a:rPr lang="en-US" b="true" sz="2300">
                <a:solidFill>
                  <a:srgbClr val="FFFFFF"/>
                </a:solidFill>
                <a:latin typeface="Muli Regular Bold"/>
                <a:ea typeface="Muli Regular Bold"/>
                <a:cs typeface="Muli Regular Bold"/>
                <a:sym typeface="Muli Regular Bold"/>
              </a:rPr>
              <a:t>Obiettività</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457328" y="1029703"/>
            <a:ext cx="16003502" cy="1446284"/>
            <a:chOff x="0" y="0"/>
            <a:chExt cx="21338003" cy="1928378"/>
          </a:xfrm>
        </p:grpSpPr>
        <p:sp>
          <p:nvSpPr>
            <p:cNvPr name="AutoShape 3" id="3"/>
            <p:cNvSpPr/>
            <p:nvPr/>
          </p:nvSpPr>
          <p:spPr>
            <a:xfrm rot="0">
              <a:off x="0" y="0"/>
              <a:ext cx="21338003" cy="1928378"/>
            </a:xfrm>
            <a:prstGeom prst="rect">
              <a:avLst/>
            </a:prstGeom>
            <a:solidFill>
              <a:srgbClr val="145DA0"/>
            </a:solidFill>
          </p:spPr>
        </p:sp>
        <p:sp>
          <p:nvSpPr>
            <p:cNvPr name="TextBox 4" id="4"/>
            <p:cNvSpPr txBox="true"/>
            <p:nvPr/>
          </p:nvSpPr>
          <p:spPr>
            <a:xfrm rot="0">
              <a:off x="2056141" y="462606"/>
              <a:ext cx="18880950" cy="1079366"/>
            </a:xfrm>
            <a:prstGeom prst="rect">
              <a:avLst/>
            </a:prstGeom>
          </p:spPr>
          <p:txBody>
            <a:bodyPr anchor="t" rtlCol="false" tIns="0" lIns="0" bIns="0" rIns="0">
              <a:spAutoFit/>
            </a:bodyPr>
            <a:lstStyle/>
            <a:p>
              <a:pPr algn="l">
                <a:lnSpc>
                  <a:spcPts val="5700"/>
                </a:lnSpc>
              </a:pPr>
              <a:r>
                <a:rPr lang="en-US" sz="5700">
                  <a:solidFill>
                    <a:srgbClr val="FFFFFF"/>
                  </a:solidFill>
                  <a:latin typeface="Gidole"/>
                  <a:ea typeface="Gidole"/>
                  <a:cs typeface="Gidole"/>
                  <a:sym typeface="Gidole"/>
                </a:rPr>
                <a:t>Arbitro </a:t>
              </a:r>
            </a:p>
          </p:txBody>
        </p:sp>
      </p:grpSp>
      <p:sp>
        <p:nvSpPr>
          <p:cNvPr name="TextBox 5" id="5"/>
          <p:cNvSpPr txBox="true"/>
          <p:nvPr/>
        </p:nvSpPr>
        <p:spPr>
          <a:xfrm rot="0">
            <a:off x="8507894" y="4841834"/>
            <a:ext cx="7729978" cy="3194050"/>
          </a:xfrm>
          <a:prstGeom prst="rect">
            <a:avLst/>
          </a:prstGeom>
        </p:spPr>
        <p:txBody>
          <a:bodyPr anchor="t" rtlCol="false" tIns="0" lIns="0" bIns="0" rIns="0">
            <a:spAutoFit/>
          </a:bodyPr>
          <a:lstStyle/>
          <a:p>
            <a:pPr algn="ctr">
              <a:lnSpc>
                <a:spcPts val="5000"/>
              </a:lnSpc>
            </a:pPr>
            <a:r>
              <a:rPr lang="en-US" sz="5000">
                <a:solidFill>
                  <a:srgbClr val="FFFFFF"/>
                </a:solidFill>
                <a:latin typeface="Gidole"/>
                <a:ea typeface="Gidole"/>
                <a:cs typeface="Gidole"/>
                <a:sym typeface="Gidole"/>
              </a:rPr>
              <a:t>Sveglia che gestisce il tempo di gioco. La finalità è quella di ridurre le discussioni sulla soggettiva percezione del tempo.</a:t>
            </a:r>
          </a:p>
        </p:txBody>
      </p:sp>
      <p:sp>
        <p:nvSpPr>
          <p:cNvPr name="Freeform 6" id="6"/>
          <p:cNvSpPr/>
          <p:nvPr/>
        </p:nvSpPr>
        <p:spPr>
          <a:xfrm flipH="false" flipV="false" rot="0">
            <a:off x="2745995" y="4343359"/>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0730014" y="1578072"/>
            <a:ext cx="5890774" cy="685967"/>
          </a:xfrm>
          <a:prstGeom prst="rect">
            <a:avLst/>
          </a:prstGeom>
        </p:spPr>
        <p:txBody>
          <a:bodyPr anchor="t" rtlCol="false" tIns="0" lIns="0" bIns="0" rIns="0">
            <a:spAutoFit/>
          </a:bodyPr>
          <a:lstStyle/>
          <a:p>
            <a:pPr algn="l" marL="863600" indent="-431800" lvl="1">
              <a:lnSpc>
                <a:spcPts val="5600"/>
              </a:lnSpc>
              <a:buAutoNum type="arabicPeriod" startAt="1"/>
            </a:pPr>
            <a:r>
              <a:rPr lang="en-US" sz="4000">
                <a:solidFill>
                  <a:srgbClr val="FFFFFF"/>
                </a:solidFill>
                <a:latin typeface="Open Sans"/>
                <a:ea typeface="Open Sans"/>
                <a:cs typeface="Open Sans"/>
                <a:sym typeface="Open Sans"/>
              </a:rPr>
              <a:t>Soluzione esasperata</a:t>
            </a:r>
          </a:p>
        </p:txBody>
      </p:sp>
      <p:sp>
        <p:nvSpPr>
          <p:cNvPr name="TextBox 4" id="4"/>
          <p:cNvSpPr txBox="true"/>
          <p:nvPr/>
        </p:nvSpPr>
        <p:spPr>
          <a:xfrm rot="0">
            <a:off x="11161772" y="3104143"/>
            <a:ext cx="6347361" cy="1387809"/>
          </a:xfrm>
          <a:prstGeom prst="rect">
            <a:avLst/>
          </a:prstGeom>
        </p:spPr>
        <p:txBody>
          <a:bodyPr anchor="t" rtlCol="false" tIns="0" lIns="0" bIns="0" rIns="0">
            <a:spAutoFit/>
          </a:bodyPr>
          <a:lstStyle/>
          <a:p>
            <a:pPr algn="l">
              <a:lnSpc>
                <a:spcPts val="5600"/>
              </a:lnSpc>
            </a:pPr>
            <a:r>
              <a:rPr lang="en-US" sz="4000">
                <a:solidFill>
                  <a:srgbClr val="FFFFFF"/>
                </a:solidFill>
                <a:latin typeface="Open Sans"/>
                <a:ea typeface="Open Sans"/>
                <a:cs typeface="Open Sans"/>
                <a:sym typeface="Open Sans"/>
              </a:rPr>
              <a:t>2. Violazione dello spazio personale del ragazzo</a:t>
            </a:r>
          </a:p>
        </p:txBody>
      </p:sp>
      <p:sp>
        <p:nvSpPr>
          <p:cNvPr name="TextBox 5" id="5"/>
          <p:cNvSpPr txBox="true"/>
          <p:nvPr/>
        </p:nvSpPr>
        <p:spPr>
          <a:xfrm rot="0">
            <a:off x="11161772" y="5297999"/>
            <a:ext cx="6347361" cy="685967"/>
          </a:xfrm>
          <a:prstGeom prst="rect">
            <a:avLst/>
          </a:prstGeom>
        </p:spPr>
        <p:txBody>
          <a:bodyPr anchor="t" rtlCol="false" tIns="0" lIns="0" bIns="0" rIns="0">
            <a:spAutoFit/>
          </a:bodyPr>
          <a:lstStyle/>
          <a:p>
            <a:pPr algn="l">
              <a:lnSpc>
                <a:spcPts val="5600"/>
              </a:lnSpc>
            </a:pPr>
            <a:r>
              <a:rPr lang="en-US" sz="4000">
                <a:solidFill>
                  <a:srgbClr val="FFFFFF"/>
                </a:solidFill>
                <a:latin typeface="Open Sans"/>
                <a:ea typeface="Open Sans"/>
                <a:cs typeface="Open Sans"/>
                <a:sym typeface="Open Sans"/>
              </a:rPr>
              <a:t>3. Effetto-reazione</a:t>
            </a:r>
          </a:p>
        </p:txBody>
      </p:sp>
      <p:sp>
        <p:nvSpPr>
          <p:cNvPr name="TextBox 6" id="6"/>
          <p:cNvSpPr txBox="true"/>
          <p:nvPr/>
        </p:nvSpPr>
        <p:spPr>
          <a:xfrm rot="0">
            <a:off x="11161772" y="6633274"/>
            <a:ext cx="6347361" cy="1387809"/>
          </a:xfrm>
          <a:prstGeom prst="rect">
            <a:avLst/>
          </a:prstGeom>
        </p:spPr>
        <p:txBody>
          <a:bodyPr anchor="t" rtlCol="false" tIns="0" lIns="0" bIns="0" rIns="0">
            <a:spAutoFit/>
          </a:bodyPr>
          <a:lstStyle/>
          <a:p>
            <a:pPr algn="l">
              <a:lnSpc>
                <a:spcPts val="5600"/>
              </a:lnSpc>
            </a:pPr>
            <a:r>
              <a:rPr lang="en-US" sz="4000">
                <a:solidFill>
                  <a:srgbClr val="FFFFFF"/>
                </a:solidFill>
                <a:latin typeface="Open Sans"/>
                <a:ea typeface="Open Sans"/>
                <a:cs typeface="Open Sans"/>
                <a:sym typeface="Open Sans"/>
              </a:rPr>
              <a:t>4. Riduce la collaborazione sul tema</a:t>
            </a:r>
          </a:p>
        </p:txBody>
      </p:sp>
      <p:sp>
        <p:nvSpPr>
          <p:cNvPr name="TextBox 7" id="7"/>
          <p:cNvSpPr txBox="true"/>
          <p:nvPr/>
        </p:nvSpPr>
        <p:spPr>
          <a:xfrm rot="0">
            <a:off x="11161772" y="9210675"/>
            <a:ext cx="5988217" cy="347746"/>
          </a:xfrm>
          <a:prstGeom prst="rect">
            <a:avLst/>
          </a:prstGeom>
        </p:spPr>
        <p:txBody>
          <a:bodyPr anchor="t" rtlCol="false" tIns="0" lIns="0" bIns="0" rIns="0">
            <a:spAutoFit/>
          </a:bodyPr>
          <a:lstStyle/>
          <a:p>
            <a:pPr algn="ctr">
              <a:lnSpc>
                <a:spcPts val="2800"/>
              </a:lnSpc>
            </a:pPr>
            <a:r>
              <a:rPr lang="en-US" sz="2000" u="sng">
                <a:solidFill>
                  <a:srgbClr val="FFFFFF"/>
                </a:solidFill>
                <a:latin typeface="Open Sans Light"/>
                <a:ea typeface="Open Sans Light"/>
                <a:cs typeface="Open Sans Light"/>
                <a:sym typeface="Open Sans Light"/>
                <a:hlinkClick r:id="rId3" tooltip="https://www.horizonpsytech.com/2016/09/27/mai-spegnere-il-gioco-di-qualcuno-senza-avergli-concesso-di-salvare/"/>
              </a:rPr>
              <a:t>Approfondimento: perchè non spegnere la console? </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457328" y="1028700"/>
            <a:ext cx="15421542" cy="1448289"/>
            <a:chOff x="0" y="0"/>
            <a:chExt cx="20562057" cy="1931052"/>
          </a:xfrm>
        </p:grpSpPr>
        <p:sp>
          <p:nvSpPr>
            <p:cNvPr name="AutoShape 3" id="3"/>
            <p:cNvSpPr/>
            <p:nvPr/>
          </p:nvSpPr>
          <p:spPr>
            <a:xfrm rot="0">
              <a:off x="0" y="0"/>
              <a:ext cx="20562057" cy="1931052"/>
            </a:xfrm>
            <a:prstGeom prst="rect">
              <a:avLst/>
            </a:prstGeom>
            <a:solidFill>
              <a:srgbClr val="145DA0"/>
            </a:solidFill>
          </p:spPr>
        </p:sp>
        <p:sp>
          <p:nvSpPr>
            <p:cNvPr name="TextBox 4" id="4"/>
            <p:cNvSpPr txBox="true"/>
            <p:nvPr/>
          </p:nvSpPr>
          <p:spPr>
            <a:xfrm rot="0">
              <a:off x="1981371" y="462606"/>
              <a:ext cx="18194353" cy="1082040"/>
            </a:xfrm>
            <a:prstGeom prst="rect">
              <a:avLst/>
            </a:prstGeom>
          </p:spPr>
          <p:txBody>
            <a:bodyPr anchor="t" rtlCol="false" tIns="0" lIns="0" bIns="0" rIns="0">
              <a:spAutoFit/>
            </a:bodyPr>
            <a:lstStyle/>
            <a:p>
              <a:pPr algn="l">
                <a:lnSpc>
                  <a:spcPts val="5700"/>
                </a:lnSpc>
              </a:pPr>
              <a:r>
                <a:rPr lang="en-US" sz="5700">
                  <a:solidFill>
                    <a:srgbClr val="FFFFFF"/>
                  </a:solidFill>
                  <a:latin typeface="Gidole"/>
                  <a:ea typeface="Gidole"/>
                  <a:cs typeface="Gidole"/>
                  <a:sym typeface="Gidole"/>
                </a:rPr>
                <a:t>Il Sistema PEGI</a:t>
              </a:r>
            </a:p>
          </p:txBody>
        </p:sp>
      </p:grpSp>
      <p:sp>
        <p:nvSpPr>
          <p:cNvPr name="Freeform 5" id="5"/>
          <p:cNvSpPr/>
          <p:nvPr/>
        </p:nvSpPr>
        <p:spPr>
          <a:xfrm flipH="false" flipV="false" rot="0">
            <a:off x="1028700" y="3582374"/>
            <a:ext cx="8889859" cy="5675926"/>
          </a:xfrm>
          <a:custGeom>
            <a:avLst/>
            <a:gdLst/>
            <a:ahLst/>
            <a:cxnLst/>
            <a:rect r="r" b="b" t="t" l="l"/>
            <a:pathLst>
              <a:path h="5675926" w="8889859">
                <a:moveTo>
                  <a:pt x="0" y="0"/>
                </a:moveTo>
                <a:lnTo>
                  <a:pt x="8889859" y="0"/>
                </a:lnTo>
                <a:lnTo>
                  <a:pt x="8889859" y="5675926"/>
                </a:lnTo>
                <a:lnTo>
                  <a:pt x="0" y="5675926"/>
                </a:lnTo>
                <a:lnTo>
                  <a:pt x="0" y="0"/>
                </a:lnTo>
                <a:close/>
              </a:path>
            </a:pathLst>
          </a:custGeom>
          <a:blipFill>
            <a:blip r:embed="rId2"/>
            <a:stretch>
              <a:fillRect l="0" t="0" r="0" b="0"/>
            </a:stretch>
          </a:blipFill>
        </p:spPr>
      </p:sp>
      <p:grpSp>
        <p:nvGrpSpPr>
          <p:cNvPr name="Group 6" id="6"/>
          <p:cNvGrpSpPr/>
          <p:nvPr/>
        </p:nvGrpSpPr>
        <p:grpSpPr>
          <a:xfrm rot="0">
            <a:off x="10262240" y="3974853"/>
            <a:ext cx="7473937" cy="4561528"/>
            <a:chOff x="0" y="0"/>
            <a:chExt cx="5657296" cy="3452787"/>
          </a:xfrm>
        </p:grpSpPr>
        <p:sp>
          <p:nvSpPr>
            <p:cNvPr name="Freeform 7" id="7"/>
            <p:cNvSpPr/>
            <p:nvPr/>
          </p:nvSpPr>
          <p:spPr>
            <a:xfrm flipH="false" flipV="false" rot="0">
              <a:off x="0" y="0"/>
              <a:ext cx="5657297" cy="3452787"/>
            </a:xfrm>
            <a:custGeom>
              <a:avLst/>
              <a:gdLst/>
              <a:ahLst/>
              <a:cxnLst/>
              <a:rect r="r" b="b" t="t" l="l"/>
              <a:pathLst>
                <a:path h="3452787" w="5657297">
                  <a:moveTo>
                    <a:pt x="0" y="0"/>
                  </a:moveTo>
                  <a:lnTo>
                    <a:pt x="0" y="3452787"/>
                  </a:lnTo>
                  <a:lnTo>
                    <a:pt x="5657297" y="3452787"/>
                  </a:lnTo>
                  <a:lnTo>
                    <a:pt x="5657297" y="0"/>
                  </a:lnTo>
                  <a:lnTo>
                    <a:pt x="0" y="0"/>
                  </a:lnTo>
                  <a:close/>
                  <a:moveTo>
                    <a:pt x="5596336" y="3391827"/>
                  </a:moveTo>
                  <a:lnTo>
                    <a:pt x="59690" y="3391827"/>
                  </a:lnTo>
                  <a:lnTo>
                    <a:pt x="59690" y="59690"/>
                  </a:lnTo>
                  <a:lnTo>
                    <a:pt x="5596336" y="59690"/>
                  </a:lnTo>
                  <a:lnTo>
                    <a:pt x="5596336" y="3391827"/>
                  </a:lnTo>
                  <a:close/>
                </a:path>
              </a:pathLst>
            </a:custGeom>
            <a:solidFill>
              <a:srgbClr val="145DA0"/>
            </a:solidFill>
          </p:spPr>
        </p:sp>
      </p:grpSp>
      <p:sp>
        <p:nvSpPr>
          <p:cNvPr name="TextBox 8" id="8"/>
          <p:cNvSpPr txBox="true"/>
          <p:nvPr/>
        </p:nvSpPr>
        <p:spPr>
          <a:xfrm rot="0">
            <a:off x="10806802" y="4311942"/>
            <a:ext cx="6312594" cy="3712845"/>
          </a:xfrm>
          <a:prstGeom prst="rect">
            <a:avLst/>
          </a:prstGeom>
        </p:spPr>
        <p:txBody>
          <a:bodyPr anchor="t" rtlCol="false" tIns="0" lIns="0" bIns="0" rIns="0">
            <a:spAutoFit/>
          </a:bodyPr>
          <a:lstStyle/>
          <a:p>
            <a:pPr algn="ctr">
              <a:lnSpc>
                <a:spcPts val="4800"/>
              </a:lnSpc>
            </a:pPr>
            <a:r>
              <a:rPr lang="en-US" sz="4800">
                <a:solidFill>
                  <a:srgbClr val="FFFFFF"/>
                </a:solidFill>
                <a:latin typeface="Gidole"/>
                <a:ea typeface="Gidole"/>
                <a:cs typeface="Gidole"/>
                <a:sym typeface="Gidole"/>
              </a:rPr>
              <a:t>Sistema usato per classificare i videogame, a seconda dell'età consigliata e del tipo di contenuti che possono essere presenti. </a:t>
            </a: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Freeform 2" id="2"/>
          <p:cNvSpPr/>
          <p:nvPr/>
        </p:nvSpPr>
        <p:spPr>
          <a:xfrm flipH="false" flipV="false" rot="0">
            <a:off x="7793184" y="-2671503"/>
            <a:ext cx="16764629" cy="14208023"/>
          </a:xfrm>
          <a:custGeom>
            <a:avLst/>
            <a:gdLst/>
            <a:ahLst/>
            <a:cxnLst/>
            <a:rect r="r" b="b" t="t" l="l"/>
            <a:pathLst>
              <a:path h="14208023" w="16764629">
                <a:moveTo>
                  <a:pt x="0" y="0"/>
                </a:moveTo>
                <a:lnTo>
                  <a:pt x="16764629" y="0"/>
                </a:lnTo>
                <a:lnTo>
                  <a:pt x="16764629" y="14208023"/>
                </a:lnTo>
                <a:lnTo>
                  <a:pt x="0" y="14208023"/>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457328" y="1028700"/>
            <a:ext cx="15421542" cy="1448289"/>
            <a:chOff x="0" y="0"/>
            <a:chExt cx="20562057" cy="1931052"/>
          </a:xfrm>
        </p:grpSpPr>
        <p:sp>
          <p:nvSpPr>
            <p:cNvPr name="AutoShape 4" id="4"/>
            <p:cNvSpPr/>
            <p:nvPr/>
          </p:nvSpPr>
          <p:spPr>
            <a:xfrm rot="0">
              <a:off x="0" y="0"/>
              <a:ext cx="20562057" cy="1931052"/>
            </a:xfrm>
            <a:prstGeom prst="rect">
              <a:avLst/>
            </a:prstGeom>
            <a:solidFill>
              <a:srgbClr val="145DA0"/>
            </a:solidFill>
          </p:spPr>
        </p:sp>
        <p:sp>
          <p:nvSpPr>
            <p:cNvPr name="TextBox 5" id="5"/>
            <p:cNvSpPr txBox="true"/>
            <p:nvPr/>
          </p:nvSpPr>
          <p:spPr>
            <a:xfrm rot="0">
              <a:off x="1981371" y="462606"/>
              <a:ext cx="18194353" cy="1082040"/>
            </a:xfrm>
            <a:prstGeom prst="rect">
              <a:avLst/>
            </a:prstGeom>
          </p:spPr>
          <p:txBody>
            <a:bodyPr anchor="t" rtlCol="false" tIns="0" lIns="0" bIns="0" rIns="0">
              <a:spAutoFit/>
            </a:bodyPr>
            <a:lstStyle/>
            <a:p>
              <a:pPr algn="l">
                <a:lnSpc>
                  <a:spcPts val="5700"/>
                </a:lnSpc>
              </a:pPr>
              <a:r>
                <a:rPr lang="en-US" sz="5700">
                  <a:solidFill>
                    <a:srgbClr val="FFFFFF"/>
                  </a:solidFill>
                  <a:latin typeface="Gidole"/>
                  <a:ea typeface="Gidole"/>
                  <a:cs typeface="Gidole"/>
                  <a:sym typeface="Gidole"/>
                </a:rPr>
                <a:t>Il Sistema PEGI - ETA'</a:t>
              </a:r>
            </a:p>
          </p:txBody>
        </p:sp>
      </p:grpSp>
      <p:sp>
        <p:nvSpPr>
          <p:cNvPr name="Freeform 6" id="6"/>
          <p:cNvSpPr/>
          <p:nvPr/>
        </p:nvSpPr>
        <p:spPr>
          <a:xfrm flipH="false" flipV="false" rot="0">
            <a:off x="904759" y="3317917"/>
            <a:ext cx="1846562" cy="2229183"/>
          </a:xfrm>
          <a:custGeom>
            <a:avLst/>
            <a:gdLst/>
            <a:ahLst/>
            <a:cxnLst/>
            <a:rect r="r" b="b" t="t" l="l"/>
            <a:pathLst>
              <a:path h="2229183" w="1846562">
                <a:moveTo>
                  <a:pt x="0" y="0"/>
                </a:moveTo>
                <a:lnTo>
                  <a:pt x="1846562" y="0"/>
                </a:lnTo>
                <a:lnTo>
                  <a:pt x="1846562" y="2229183"/>
                </a:lnTo>
                <a:lnTo>
                  <a:pt x="0" y="2229183"/>
                </a:lnTo>
                <a:lnTo>
                  <a:pt x="0" y="0"/>
                </a:lnTo>
                <a:close/>
              </a:path>
            </a:pathLst>
          </a:custGeom>
          <a:blipFill>
            <a:blip r:embed="rId4"/>
            <a:stretch>
              <a:fillRect l="0" t="0" r="0" b="0"/>
            </a:stretch>
          </a:blipFill>
        </p:spPr>
      </p:sp>
      <p:sp>
        <p:nvSpPr>
          <p:cNvPr name="TextBox 7" id="7"/>
          <p:cNvSpPr txBox="true"/>
          <p:nvPr/>
        </p:nvSpPr>
        <p:spPr>
          <a:xfrm rot="0">
            <a:off x="3225749" y="3768933"/>
            <a:ext cx="13170658" cy="1365250"/>
          </a:xfrm>
          <a:prstGeom prst="rect">
            <a:avLst/>
          </a:prstGeom>
        </p:spPr>
        <p:txBody>
          <a:bodyPr anchor="t" rtlCol="false" tIns="0" lIns="0" bIns="0" rIns="0">
            <a:spAutoFit/>
          </a:bodyPr>
          <a:lstStyle/>
          <a:p>
            <a:pPr algn="l">
              <a:lnSpc>
                <a:spcPts val="3500"/>
              </a:lnSpc>
            </a:pPr>
            <a:r>
              <a:rPr lang="en-US" sz="3500">
                <a:solidFill>
                  <a:srgbClr val="FFFFFF"/>
                </a:solidFill>
                <a:latin typeface="Gidole"/>
                <a:ea typeface="Gidole"/>
                <a:cs typeface="Gidole"/>
                <a:sym typeface="Gidole"/>
              </a:rPr>
              <a:t>Contenuti: adatti a tutti</a:t>
            </a:r>
          </a:p>
          <a:p>
            <a:pPr algn="l">
              <a:lnSpc>
                <a:spcPts val="3500"/>
              </a:lnSpc>
            </a:pPr>
            <a:r>
              <a:rPr lang="en-US" sz="3500">
                <a:solidFill>
                  <a:srgbClr val="FFFFFF"/>
                </a:solidFill>
                <a:latin typeface="Gidole"/>
                <a:ea typeface="Gidole"/>
                <a:cs typeface="Gidole"/>
                <a:sym typeface="Gidole"/>
              </a:rPr>
              <a:t>Violenza: quasi sempre assente</a:t>
            </a:r>
          </a:p>
          <a:p>
            <a:pPr algn="l">
              <a:lnSpc>
                <a:spcPts val="3500"/>
              </a:lnSpc>
            </a:pPr>
            <a:r>
              <a:rPr lang="en-US" sz="3500">
                <a:solidFill>
                  <a:srgbClr val="FFFFFF"/>
                </a:solidFill>
                <a:latin typeface="Gidole"/>
                <a:ea typeface="Gidole"/>
                <a:cs typeface="Gidole"/>
                <a:sym typeface="Gidole"/>
              </a:rPr>
              <a:t>Personaggi: cartooneschi/animali/esseri umani di sport</a:t>
            </a:r>
          </a:p>
        </p:txBody>
      </p:sp>
      <p:sp>
        <p:nvSpPr>
          <p:cNvPr name="Freeform 8" id="8"/>
          <p:cNvSpPr/>
          <p:nvPr/>
        </p:nvSpPr>
        <p:spPr>
          <a:xfrm flipH="false" flipV="false" rot="0">
            <a:off x="14695942" y="6946667"/>
            <a:ext cx="1700465" cy="2074880"/>
          </a:xfrm>
          <a:custGeom>
            <a:avLst/>
            <a:gdLst/>
            <a:ahLst/>
            <a:cxnLst/>
            <a:rect r="r" b="b" t="t" l="l"/>
            <a:pathLst>
              <a:path h="2074880" w="1700465">
                <a:moveTo>
                  <a:pt x="0" y="0"/>
                </a:moveTo>
                <a:lnTo>
                  <a:pt x="1700465" y="0"/>
                </a:lnTo>
                <a:lnTo>
                  <a:pt x="1700465" y="2074879"/>
                </a:lnTo>
                <a:lnTo>
                  <a:pt x="0" y="2074879"/>
                </a:lnTo>
                <a:lnTo>
                  <a:pt x="0" y="0"/>
                </a:lnTo>
                <a:close/>
              </a:path>
            </a:pathLst>
          </a:custGeom>
          <a:blipFill>
            <a:blip r:embed="rId5"/>
            <a:stretch>
              <a:fillRect l="0" t="0" r="0" b="0"/>
            </a:stretch>
          </a:blipFill>
        </p:spPr>
      </p:sp>
      <p:sp>
        <p:nvSpPr>
          <p:cNvPr name="TextBox 9" id="9"/>
          <p:cNvSpPr txBox="true"/>
          <p:nvPr/>
        </p:nvSpPr>
        <p:spPr>
          <a:xfrm rot="0">
            <a:off x="668114" y="7186930"/>
            <a:ext cx="13170658" cy="1803400"/>
          </a:xfrm>
          <a:prstGeom prst="rect">
            <a:avLst/>
          </a:prstGeom>
        </p:spPr>
        <p:txBody>
          <a:bodyPr anchor="t" rtlCol="false" tIns="0" lIns="0" bIns="0" rIns="0">
            <a:spAutoFit/>
          </a:bodyPr>
          <a:lstStyle/>
          <a:p>
            <a:pPr algn="r">
              <a:lnSpc>
                <a:spcPts val="3500"/>
              </a:lnSpc>
            </a:pPr>
            <a:r>
              <a:rPr lang="en-US" sz="3500">
                <a:solidFill>
                  <a:srgbClr val="FFFFFF"/>
                </a:solidFill>
                <a:latin typeface="Gidole"/>
                <a:ea typeface="Gidole"/>
                <a:cs typeface="Gidole"/>
                <a:sym typeface="Gidole"/>
              </a:rPr>
              <a:t>Contenuti: fantastici o cartooneschi </a:t>
            </a:r>
          </a:p>
          <a:p>
            <a:pPr algn="r">
              <a:lnSpc>
                <a:spcPts val="3500"/>
              </a:lnSpc>
            </a:pPr>
            <a:r>
              <a:rPr lang="en-US" sz="3500">
                <a:solidFill>
                  <a:srgbClr val="FFFFFF"/>
                </a:solidFill>
                <a:latin typeface="Gidole"/>
                <a:ea typeface="Gidole"/>
                <a:cs typeface="Gidole"/>
                <a:sym typeface="Gidole"/>
              </a:rPr>
              <a:t>Violenza: lieve, in un contesto fantasy</a:t>
            </a:r>
          </a:p>
          <a:p>
            <a:pPr algn="r">
              <a:lnSpc>
                <a:spcPts val="3500"/>
              </a:lnSpc>
            </a:pPr>
            <a:r>
              <a:rPr lang="en-US" sz="3500">
                <a:solidFill>
                  <a:srgbClr val="FFFFFF"/>
                </a:solidFill>
                <a:latin typeface="Gidole"/>
                <a:ea typeface="Gidole"/>
                <a:cs typeface="Gidole"/>
                <a:sym typeface="Gidole"/>
              </a:rPr>
              <a:t>Personaggi: come il PEGI 3</a:t>
            </a:r>
          </a:p>
          <a:p>
            <a:pPr algn="r">
              <a:lnSpc>
                <a:spcPts val="3500"/>
              </a:lnSpc>
            </a:pPr>
            <a:r>
              <a:rPr lang="en-US" sz="3500">
                <a:solidFill>
                  <a:srgbClr val="FFFFFF"/>
                </a:solidFill>
                <a:latin typeface="Gidole"/>
                <a:ea typeface="Gidole"/>
                <a:cs typeface="Gidole"/>
                <a:sym typeface="Gidole"/>
              </a:rPr>
              <a:t>Altro: possono essere presenti rumori forti o scene di paura</a:t>
            </a:r>
          </a:p>
        </p:txBody>
      </p:sp>
      <p:sp>
        <p:nvSpPr>
          <p:cNvPr name="Freeform 10" id="10"/>
          <p:cNvSpPr/>
          <p:nvPr/>
        </p:nvSpPr>
        <p:spPr>
          <a:xfrm flipH="false" flipV="false" rot="0">
            <a:off x="16242878" y="9258300"/>
            <a:ext cx="1587725" cy="465106"/>
          </a:xfrm>
          <a:custGeom>
            <a:avLst/>
            <a:gdLst/>
            <a:ahLst/>
            <a:cxnLst/>
            <a:rect r="r" b="b" t="t" l="l"/>
            <a:pathLst>
              <a:path h="465106" w="1587725">
                <a:moveTo>
                  <a:pt x="0" y="0"/>
                </a:moveTo>
                <a:lnTo>
                  <a:pt x="1587725" y="0"/>
                </a:lnTo>
                <a:lnTo>
                  <a:pt x="1587725" y="465106"/>
                </a:lnTo>
                <a:lnTo>
                  <a:pt x="0" y="465106"/>
                </a:lnTo>
                <a:lnTo>
                  <a:pt x="0" y="0"/>
                </a:lnTo>
                <a:close/>
              </a:path>
            </a:pathLst>
          </a:custGeom>
          <a:blipFill>
            <a:blip r:embed="rId6"/>
            <a:stretch>
              <a:fillRect l="0" t="0" r="0" b="0"/>
            </a:stretch>
          </a:blipFill>
        </p:spPr>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Freeform 2" id="2"/>
          <p:cNvSpPr/>
          <p:nvPr/>
        </p:nvSpPr>
        <p:spPr>
          <a:xfrm flipH="false" flipV="false" rot="0">
            <a:off x="7793184" y="-2671503"/>
            <a:ext cx="16764629" cy="14208023"/>
          </a:xfrm>
          <a:custGeom>
            <a:avLst/>
            <a:gdLst/>
            <a:ahLst/>
            <a:cxnLst/>
            <a:rect r="r" b="b" t="t" l="l"/>
            <a:pathLst>
              <a:path h="14208023" w="16764629">
                <a:moveTo>
                  <a:pt x="0" y="0"/>
                </a:moveTo>
                <a:lnTo>
                  <a:pt x="16764629" y="0"/>
                </a:lnTo>
                <a:lnTo>
                  <a:pt x="16764629" y="14208023"/>
                </a:lnTo>
                <a:lnTo>
                  <a:pt x="0" y="14208023"/>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457328" y="1028700"/>
            <a:ext cx="15421542" cy="1448289"/>
            <a:chOff x="0" y="0"/>
            <a:chExt cx="20562057" cy="1931052"/>
          </a:xfrm>
        </p:grpSpPr>
        <p:sp>
          <p:nvSpPr>
            <p:cNvPr name="AutoShape 4" id="4"/>
            <p:cNvSpPr/>
            <p:nvPr/>
          </p:nvSpPr>
          <p:spPr>
            <a:xfrm rot="0">
              <a:off x="0" y="0"/>
              <a:ext cx="20562057" cy="1931052"/>
            </a:xfrm>
            <a:prstGeom prst="rect">
              <a:avLst/>
            </a:prstGeom>
            <a:solidFill>
              <a:srgbClr val="145DA0"/>
            </a:solidFill>
          </p:spPr>
        </p:sp>
        <p:sp>
          <p:nvSpPr>
            <p:cNvPr name="TextBox 5" id="5"/>
            <p:cNvSpPr txBox="true"/>
            <p:nvPr/>
          </p:nvSpPr>
          <p:spPr>
            <a:xfrm rot="0">
              <a:off x="1981371" y="462606"/>
              <a:ext cx="18194353" cy="1082040"/>
            </a:xfrm>
            <a:prstGeom prst="rect">
              <a:avLst/>
            </a:prstGeom>
          </p:spPr>
          <p:txBody>
            <a:bodyPr anchor="t" rtlCol="false" tIns="0" lIns="0" bIns="0" rIns="0">
              <a:spAutoFit/>
            </a:bodyPr>
            <a:lstStyle/>
            <a:p>
              <a:pPr algn="l">
                <a:lnSpc>
                  <a:spcPts val="5700"/>
                </a:lnSpc>
              </a:pPr>
              <a:r>
                <a:rPr lang="en-US" sz="5700">
                  <a:solidFill>
                    <a:srgbClr val="FFFFFF"/>
                  </a:solidFill>
                  <a:latin typeface="Gidole"/>
                  <a:ea typeface="Gidole"/>
                  <a:cs typeface="Gidole"/>
                  <a:sym typeface="Gidole"/>
                </a:rPr>
                <a:t>Il Sistema PEGI - ETA'</a:t>
              </a:r>
            </a:p>
          </p:txBody>
        </p:sp>
      </p:grpSp>
      <p:sp>
        <p:nvSpPr>
          <p:cNvPr name="TextBox 6" id="6"/>
          <p:cNvSpPr txBox="true"/>
          <p:nvPr/>
        </p:nvSpPr>
        <p:spPr>
          <a:xfrm rot="0">
            <a:off x="3225749" y="3549858"/>
            <a:ext cx="13170658" cy="1803400"/>
          </a:xfrm>
          <a:prstGeom prst="rect">
            <a:avLst/>
          </a:prstGeom>
        </p:spPr>
        <p:txBody>
          <a:bodyPr anchor="t" rtlCol="false" tIns="0" lIns="0" bIns="0" rIns="0">
            <a:spAutoFit/>
          </a:bodyPr>
          <a:lstStyle/>
          <a:p>
            <a:pPr algn="l">
              <a:lnSpc>
                <a:spcPts val="3500"/>
              </a:lnSpc>
            </a:pPr>
            <a:r>
              <a:rPr lang="en-US" sz="3500">
                <a:solidFill>
                  <a:srgbClr val="FFFFFF"/>
                </a:solidFill>
                <a:latin typeface="Gidole"/>
                <a:ea typeface="Gidole"/>
                <a:cs typeface="Gidole"/>
                <a:sym typeface="Gidole"/>
              </a:rPr>
              <a:t>Contenuti: Pubblico scuola media</a:t>
            </a:r>
          </a:p>
          <a:p>
            <a:pPr algn="l">
              <a:lnSpc>
                <a:spcPts val="3500"/>
              </a:lnSpc>
            </a:pPr>
            <a:r>
              <a:rPr lang="en-US" sz="3500">
                <a:solidFill>
                  <a:srgbClr val="FFFFFF"/>
                </a:solidFill>
                <a:latin typeface="Gidole"/>
                <a:ea typeface="Gidole"/>
                <a:cs typeface="Gidole"/>
                <a:sym typeface="Gidole"/>
              </a:rPr>
              <a:t>Violenza: implicita e esplicita, rivolta a personaggi di fantasia</a:t>
            </a:r>
          </a:p>
          <a:p>
            <a:pPr algn="l">
              <a:lnSpc>
                <a:spcPts val="3500"/>
              </a:lnSpc>
            </a:pPr>
            <a:r>
              <a:rPr lang="en-US" sz="3500">
                <a:solidFill>
                  <a:srgbClr val="FFFFFF"/>
                </a:solidFill>
                <a:latin typeface="Gidole"/>
                <a:ea typeface="Gidole"/>
                <a:cs typeface="Gidole"/>
                <a:sym typeface="Gidole"/>
              </a:rPr>
              <a:t>Personaggi: assomigliano sempre più alla realtà</a:t>
            </a:r>
          </a:p>
          <a:p>
            <a:pPr algn="l">
              <a:lnSpc>
                <a:spcPts val="3500"/>
              </a:lnSpc>
            </a:pPr>
            <a:r>
              <a:rPr lang="en-US" sz="3500">
                <a:solidFill>
                  <a:srgbClr val="FFFFFF"/>
                </a:solidFill>
                <a:latin typeface="Gidole"/>
                <a:ea typeface="Gidole"/>
                <a:cs typeface="Gidole"/>
                <a:sym typeface="Gidole"/>
              </a:rPr>
              <a:t>Altro: possono essere presenti scene di nudo o espressioni volgari</a:t>
            </a:r>
          </a:p>
        </p:txBody>
      </p:sp>
      <p:sp>
        <p:nvSpPr>
          <p:cNvPr name="TextBox 7" id="7"/>
          <p:cNvSpPr txBox="true"/>
          <p:nvPr/>
        </p:nvSpPr>
        <p:spPr>
          <a:xfrm rot="0">
            <a:off x="668114" y="6967855"/>
            <a:ext cx="13170658" cy="2241550"/>
          </a:xfrm>
          <a:prstGeom prst="rect">
            <a:avLst/>
          </a:prstGeom>
        </p:spPr>
        <p:txBody>
          <a:bodyPr anchor="t" rtlCol="false" tIns="0" lIns="0" bIns="0" rIns="0">
            <a:spAutoFit/>
          </a:bodyPr>
          <a:lstStyle/>
          <a:p>
            <a:pPr algn="r">
              <a:lnSpc>
                <a:spcPts val="3500"/>
              </a:lnSpc>
            </a:pPr>
            <a:r>
              <a:rPr lang="en-US" sz="3500">
                <a:solidFill>
                  <a:srgbClr val="FFFFFF"/>
                </a:solidFill>
                <a:latin typeface="Gidole"/>
                <a:ea typeface="Gidole"/>
                <a:cs typeface="Gidole"/>
                <a:sym typeface="Gidole"/>
              </a:rPr>
              <a:t>Contenuti: pubblico adolescente</a:t>
            </a:r>
          </a:p>
          <a:p>
            <a:pPr algn="r">
              <a:lnSpc>
                <a:spcPts val="3500"/>
              </a:lnSpc>
            </a:pPr>
            <a:r>
              <a:rPr lang="en-US" sz="3500">
                <a:solidFill>
                  <a:srgbClr val="FFFFFF"/>
                </a:solidFill>
                <a:latin typeface="Gidole"/>
                <a:ea typeface="Gidole"/>
                <a:cs typeface="Gidole"/>
                <a:sym typeface="Gidole"/>
              </a:rPr>
              <a:t>Violenza: esplicita verso personaggi fantasy o umani</a:t>
            </a:r>
          </a:p>
          <a:p>
            <a:pPr algn="r">
              <a:lnSpc>
                <a:spcPts val="3500"/>
              </a:lnSpc>
            </a:pPr>
            <a:r>
              <a:rPr lang="en-US" sz="3500">
                <a:solidFill>
                  <a:srgbClr val="FFFFFF"/>
                </a:solidFill>
                <a:latin typeface="Gidole"/>
                <a:ea typeface="Gidole"/>
                <a:cs typeface="Gidole"/>
                <a:sym typeface="Gidole"/>
              </a:rPr>
              <a:t>Personaggi: tratti graficamente realistici</a:t>
            </a:r>
          </a:p>
          <a:p>
            <a:pPr algn="r">
              <a:lnSpc>
                <a:spcPts val="3500"/>
              </a:lnSpc>
            </a:pPr>
            <a:r>
              <a:rPr lang="en-US" sz="3500">
                <a:solidFill>
                  <a:srgbClr val="FFFFFF"/>
                </a:solidFill>
                <a:latin typeface="Gidole"/>
                <a:ea typeface="Gidole"/>
                <a:cs typeface="Gidole"/>
                <a:sym typeface="Gidole"/>
              </a:rPr>
              <a:t>Altro: possono essere presenti scene di nudo, </a:t>
            </a:r>
          </a:p>
          <a:p>
            <a:pPr algn="r">
              <a:lnSpc>
                <a:spcPts val="3500"/>
              </a:lnSpc>
            </a:pPr>
            <a:r>
              <a:rPr lang="en-US" sz="3500">
                <a:solidFill>
                  <a:srgbClr val="FFFFFF"/>
                </a:solidFill>
                <a:latin typeface="Gidole"/>
                <a:ea typeface="Gidole"/>
                <a:cs typeface="Gidole"/>
                <a:sym typeface="Gidole"/>
              </a:rPr>
              <a:t>espressioni volgari o uso di droghe</a:t>
            </a:r>
          </a:p>
        </p:txBody>
      </p:sp>
      <p:sp>
        <p:nvSpPr>
          <p:cNvPr name="Freeform 8" id="8"/>
          <p:cNvSpPr/>
          <p:nvPr/>
        </p:nvSpPr>
        <p:spPr>
          <a:xfrm flipH="false" flipV="false" rot="0">
            <a:off x="817863" y="3443763"/>
            <a:ext cx="1610242" cy="1977491"/>
          </a:xfrm>
          <a:custGeom>
            <a:avLst/>
            <a:gdLst/>
            <a:ahLst/>
            <a:cxnLst/>
            <a:rect r="r" b="b" t="t" l="l"/>
            <a:pathLst>
              <a:path h="1977491" w="1610242">
                <a:moveTo>
                  <a:pt x="0" y="0"/>
                </a:moveTo>
                <a:lnTo>
                  <a:pt x="1610242" y="0"/>
                </a:lnTo>
                <a:lnTo>
                  <a:pt x="1610242" y="1977491"/>
                </a:lnTo>
                <a:lnTo>
                  <a:pt x="0" y="1977491"/>
                </a:lnTo>
                <a:lnTo>
                  <a:pt x="0" y="0"/>
                </a:lnTo>
                <a:close/>
              </a:path>
            </a:pathLst>
          </a:custGeom>
          <a:blipFill>
            <a:blip r:embed="rId4"/>
            <a:stretch>
              <a:fillRect l="0" t="0" r="0" b="0"/>
            </a:stretch>
          </a:blipFill>
        </p:spPr>
      </p:sp>
      <p:sp>
        <p:nvSpPr>
          <p:cNvPr name="Freeform 9" id="9"/>
          <p:cNvSpPr/>
          <p:nvPr/>
        </p:nvSpPr>
        <p:spPr>
          <a:xfrm flipH="false" flipV="false" rot="0">
            <a:off x="14964214" y="6920230"/>
            <a:ext cx="1602587" cy="1939974"/>
          </a:xfrm>
          <a:custGeom>
            <a:avLst/>
            <a:gdLst/>
            <a:ahLst/>
            <a:cxnLst/>
            <a:rect r="r" b="b" t="t" l="l"/>
            <a:pathLst>
              <a:path h="1939974" w="1602587">
                <a:moveTo>
                  <a:pt x="0" y="0"/>
                </a:moveTo>
                <a:lnTo>
                  <a:pt x="1602588" y="0"/>
                </a:lnTo>
                <a:lnTo>
                  <a:pt x="1602588" y="1939974"/>
                </a:lnTo>
                <a:lnTo>
                  <a:pt x="0" y="1939974"/>
                </a:lnTo>
                <a:lnTo>
                  <a:pt x="0" y="0"/>
                </a:lnTo>
                <a:close/>
              </a:path>
            </a:pathLst>
          </a:custGeom>
          <a:blipFill>
            <a:blip r:embed="rId5"/>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01010"/>
        </a:solidFill>
      </p:bgPr>
    </p:bg>
    <p:spTree>
      <p:nvGrpSpPr>
        <p:cNvPr id="1" name=""/>
        <p:cNvGrpSpPr/>
        <p:nvPr/>
      </p:nvGrpSpPr>
      <p:grpSpPr>
        <a:xfrm>
          <a:off x="0" y="0"/>
          <a:ext cx="0" cy="0"/>
          <a:chOff x="0" y="0"/>
          <a:chExt cx="0" cy="0"/>
        </a:xfrm>
      </p:grpSpPr>
      <p:grpSp>
        <p:nvGrpSpPr>
          <p:cNvPr name="Group 2" id="2"/>
          <p:cNvGrpSpPr/>
          <p:nvPr/>
        </p:nvGrpSpPr>
        <p:grpSpPr>
          <a:xfrm rot="0">
            <a:off x="752072" y="810521"/>
            <a:ext cx="18689599" cy="1599392"/>
            <a:chOff x="0" y="0"/>
            <a:chExt cx="6678228" cy="571500"/>
          </a:xfrm>
        </p:grpSpPr>
        <p:sp>
          <p:nvSpPr>
            <p:cNvPr name="Freeform 3" id="3"/>
            <p:cNvSpPr/>
            <p:nvPr/>
          </p:nvSpPr>
          <p:spPr>
            <a:xfrm flipH="false" flipV="false" rot="0">
              <a:off x="0" y="255270"/>
              <a:ext cx="6678228" cy="69850"/>
            </a:xfrm>
            <a:custGeom>
              <a:avLst/>
              <a:gdLst/>
              <a:ahLst/>
              <a:cxnLst/>
              <a:rect r="r" b="b" t="t" l="l"/>
              <a:pathLst>
                <a:path h="69850" w="6678228">
                  <a:moveTo>
                    <a:pt x="6387398" y="0"/>
                  </a:moveTo>
                  <a:lnTo>
                    <a:pt x="0" y="0"/>
                  </a:lnTo>
                  <a:lnTo>
                    <a:pt x="0" y="69850"/>
                  </a:lnTo>
                  <a:lnTo>
                    <a:pt x="6678228" y="69850"/>
                  </a:lnTo>
                  <a:lnTo>
                    <a:pt x="6678228" y="0"/>
                  </a:lnTo>
                  <a:close/>
                </a:path>
              </a:pathLst>
            </a:custGeom>
            <a:solidFill>
              <a:srgbClr val="5F8CB4"/>
            </a:solidFill>
          </p:spPr>
        </p:sp>
      </p:grpSp>
      <p:sp>
        <p:nvSpPr>
          <p:cNvPr name="Freeform 4" id="4"/>
          <p:cNvSpPr/>
          <p:nvPr/>
        </p:nvSpPr>
        <p:spPr>
          <a:xfrm flipH="false" flipV="false" rot="0">
            <a:off x="787300" y="2612314"/>
            <a:ext cx="10794918" cy="6065853"/>
          </a:xfrm>
          <a:custGeom>
            <a:avLst/>
            <a:gdLst/>
            <a:ahLst/>
            <a:cxnLst/>
            <a:rect r="r" b="b" t="t" l="l"/>
            <a:pathLst>
              <a:path h="6065853" w="10794918">
                <a:moveTo>
                  <a:pt x="0" y="0"/>
                </a:moveTo>
                <a:lnTo>
                  <a:pt x="10794919" y="0"/>
                </a:lnTo>
                <a:lnTo>
                  <a:pt x="10794919" y="6065853"/>
                </a:lnTo>
                <a:lnTo>
                  <a:pt x="0" y="6065853"/>
                </a:lnTo>
                <a:lnTo>
                  <a:pt x="0" y="0"/>
                </a:lnTo>
                <a:close/>
              </a:path>
            </a:pathLst>
          </a:custGeom>
          <a:blipFill>
            <a:blip r:embed="rId2"/>
            <a:stretch>
              <a:fillRect l="0" t="0" r="0" b="0"/>
            </a:stretch>
          </a:blipFill>
        </p:spPr>
      </p:sp>
      <p:sp>
        <p:nvSpPr>
          <p:cNvPr name="TextBox 5" id="5"/>
          <p:cNvSpPr txBox="true"/>
          <p:nvPr/>
        </p:nvSpPr>
        <p:spPr>
          <a:xfrm rot="0">
            <a:off x="11881997" y="2574214"/>
            <a:ext cx="5598192" cy="7597140"/>
          </a:xfrm>
          <a:prstGeom prst="rect">
            <a:avLst/>
          </a:prstGeom>
        </p:spPr>
        <p:txBody>
          <a:bodyPr anchor="t" rtlCol="false" tIns="0" lIns="0" bIns="0" rIns="0">
            <a:spAutoFit/>
          </a:bodyPr>
          <a:lstStyle/>
          <a:p>
            <a:pPr algn="r">
              <a:lnSpc>
                <a:spcPts val="4290"/>
              </a:lnSpc>
            </a:pPr>
            <a:r>
              <a:rPr lang="en-US" sz="3300" spc="165">
                <a:solidFill>
                  <a:srgbClr val="FFFFFF"/>
                </a:solidFill>
                <a:latin typeface="Raleway"/>
                <a:ea typeface="Raleway"/>
                <a:cs typeface="Raleway"/>
                <a:sym typeface="Raleway"/>
              </a:rPr>
              <a:t>Presentazione dei principali dati ottenuti da Globalwebindex data attraverso i report prodotti attraverso una somministrazione casuale ad un'utenza compresa trai 14 ed i 64 anni.</a:t>
            </a:r>
          </a:p>
          <a:p>
            <a:pPr algn="r">
              <a:lnSpc>
                <a:spcPts val="4290"/>
              </a:lnSpc>
            </a:pPr>
            <a:r>
              <a:rPr lang="en-US" sz="3300" spc="165">
                <a:solidFill>
                  <a:srgbClr val="FFFFFF"/>
                </a:solidFill>
                <a:latin typeface="Raleway"/>
                <a:ea typeface="Raleway"/>
                <a:cs typeface="Raleway"/>
                <a:sym typeface="Raleway"/>
              </a:rPr>
              <a:t>Tali dati non possono non riflettere l'utilizzo di tutti gli account nello stesso mese.</a:t>
            </a:r>
          </a:p>
          <a:p>
            <a:pPr algn="r">
              <a:lnSpc>
                <a:spcPts val="4290"/>
              </a:lnSpc>
            </a:pPr>
          </a:p>
          <a:p>
            <a:pPr algn="r">
              <a:lnSpc>
                <a:spcPts val="4290"/>
              </a:lnSpc>
            </a:pPr>
          </a:p>
        </p:txBody>
      </p:sp>
      <p:sp>
        <p:nvSpPr>
          <p:cNvPr name="TextBox 6" id="6"/>
          <p:cNvSpPr txBox="true"/>
          <p:nvPr/>
        </p:nvSpPr>
        <p:spPr>
          <a:xfrm rot="0">
            <a:off x="752072" y="772421"/>
            <a:ext cx="16018116" cy="1040197"/>
          </a:xfrm>
          <a:prstGeom prst="rect">
            <a:avLst/>
          </a:prstGeom>
        </p:spPr>
        <p:txBody>
          <a:bodyPr anchor="t" rtlCol="false" tIns="0" lIns="0" bIns="0" rIns="0">
            <a:spAutoFit/>
          </a:bodyPr>
          <a:lstStyle/>
          <a:p>
            <a:pPr algn="l">
              <a:lnSpc>
                <a:spcPts val="4160"/>
              </a:lnSpc>
            </a:pPr>
            <a:r>
              <a:rPr lang="en-US" sz="3200" spc="160">
                <a:solidFill>
                  <a:srgbClr val="FFFFFF"/>
                </a:solidFill>
                <a:latin typeface="Raleway"/>
                <a:ea typeface="Raleway"/>
                <a:cs typeface="Raleway"/>
                <a:sym typeface="Raleway"/>
              </a:rPr>
              <a:t>APPROFONDIMENTO: COSA FANNO GLI UTENTI ONLINE?</a:t>
            </a:r>
          </a:p>
          <a:p>
            <a:pPr algn="l">
              <a:lnSpc>
                <a:spcPts val="4160"/>
              </a:lnSpc>
            </a:pPr>
          </a:p>
        </p:txBody>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Freeform 2" id="2"/>
          <p:cNvSpPr/>
          <p:nvPr/>
        </p:nvSpPr>
        <p:spPr>
          <a:xfrm flipH="false" flipV="false" rot="0">
            <a:off x="7793184" y="-2671503"/>
            <a:ext cx="16764629" cy="14208023"/>
          </a:xfrm>
          <a:custGeom>
            <a:avLst/>
            <a:gdLst/>
            <a:ahLst/>
            <a:cxnLst/>
            <a:rect r="r" b="b" t="t" l="l"/>
            <a:pathLst>
              <a:path h="14208023" w="16764629">
                <a:moveTo>
                  <a:pt x="0" y="0"/>
                </a:moveTo>
                <a:lnTo>
                  <a:pt x="16764629" y="0"/>
                </a:lnTo>
                <a:lnTo>
                  <a:pt x="16764629" y="14208023"/>
                </a:lnTo>
                <a:lnTo>
                  <a:pt x="0" y="14208023"/>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457328" y="1028700"/>
            <a:ext cx="15421542" cy="1448289"/>
            <a:chOff x="0" y="0"/>
            <a:chExt cx="20562057" cy="1931052"/>
          </a:xfrm>
        </p:grpSpPr>
        <p:sp>
          <p:nvSpPr>
            <p:cNvPr name="AutoShape 4" id="4"/>
            <p:cNvSpPr/>
            <p:nvPr/>
          </p:nvSpPr>
          <p:spPr>
            <a:xfrm rot="0">
              <a:off x="0" y="0"/>
              <a:ext cx="20562057" cy="1931052"/>
            </a:xfrm>
            <a:prstGeom prst="rect">
              <a:avLst/>
            </a:prstGeom>
            <a:solidFill>
              <a:srgbClr val="145DA0"/>
            </a:solidFill>
          </p:spPr>
        </p:sp>
        <p:sp>
          <p:nvSpPr>
            <p:cNvPr name="TextBox 5" id="5"/>
            <p:cNvSpPr txBox="true"/>
            <p:nvPr/>
          </p:nvSpPr>
          <p:spPr>
            <a:xfrm rot="0">
              <a:off x="1981371" y="462606"/>
              <a:ext cx="18194353" cy="1082040"/>
            </a:xfrm>
            <a:prstGeom prst="rect">
              <a:avLst/>
            </a:prstGeom>
          </p:spPr>
          <p:txBody>
            <a:bodyPr anchor="t" rtlCol="false" tIns="0" lIns="0" bIns="0" rIns="0">
              <a:spAutoFit/>
            </a:bodyPr>
            <a:lstStyle/>
            <a:p>
              <a:pPr algn="l">
                <a:lnSpc>
                  <a:spcPts val="5700"/>
                </a:lnSpc>
              </a:pPr>
              <a:r>
                <a:rPr lang="en-US" sz="5700">
                  <a:solidFill>
                    <a:srgbClr val="FFFFFF"/>
                  </a:solidFill>
                  <a:latin typeface="Gidole"/>
                  <a:ea typeface="Gidole"/>
                  <a:cs typeface="Gidole"/>
                  <a:sym typeface="Gidole"/>
                </a:rPr>
                <a:t>Il Sistema PEGI - ETA'</a:t>
              </a:r>
            </a:p>
          </p:txBody>
        </p:sp>
      </p:grpSp>
      <p:sp>
        <p:nvSpPr>
          <p:cNvPr name="TextBox 6" id="6"/>
          <p:cNvSpPr txBox="true"/>
          <p:nvPr/>
        </p:nvSpPr>
        <p:spPr>
          <a:xfrm rot="0">
            <a:off x="5828508" y="4237358"/>
            <a:ext cx="10361330" cy="4083050"/>
          </a:xfrm>
          <a:prstGeom prst="rect">
            <a:avLst/>
          </a:prstGeom>
        </p:spPr>
        <p:txBody>
          <a:bodyPr anchor="t" rtlCol="false" tIns="0" lIns="0" bIns="0" rIns="0">
            <a:spAutoFit/>
          </a:bodyPr>
          <a:lstStyle/>
          <a:p>
            <a:pPr algn="ctr">
              <a:lnSpc>
                <a:spcPts val="4000"/>
              </a:lnSpc>
            </a:pPr>
            <a:r>
              <a:rPr lang="en-US" sz="4000">
                <a:solidFill>
                  <a:srgbClr val="FFFFFF"/>
                </a:solidFill>
                <a:latin typeface="Gidole"/>
                <a:ea typeface="Gidole"/>
                <a:cs typeface="Gidole"/>
                <a:sym typeface="Gidole"/>
              </a:rPr>
              <a:t>Il videogioco è adatto ad un pubblico esclusivamente maggiorenne, con contenuti violenti realistici ed espliciti, che a volte </a:t>
            </a:r>
            <a:r>
              <a:rPr lang="en-US" sz="4000">
                <a:solidFill>
                  <a:srgbClr val="FFFFFF"/>
                </a:solidFill>
                <a:latin typeface="Gidole"/>
                <a:ea typeface="Gidole"/>
                <a:cs typeface="Gidole"/>
                <a:sym typeface="Gidole"/>
              </a:rPr>
              <a:t>p</a:t>
            </a:r>
            <a:r>
              <a:rPr lang="en-US" sz="4000">
                <a:solidFill>
                  <a:srgbClr val="FFFFFF"/>
                </a:solidFill>
                <a:latin typeface="Gidole"/>
                <a:ea typeface="Gidole"/>
                <a:cs typeface="Gidole"/>
                <a:sym typeface="Gidole"/>
              </a:rPr>
              <a:t>ossono sfociare nello splatter. Possono essere presenti scene di nudo con chiari riferimenti sessuali e pornografici, espressioni estremamente volgari, situazioni che provocano angoscia e paura alterando il normale stato fisiologico della persona.</a:t>
            </a:r>
          </a:p>
        </p:txBody>
      </p:sp>
      <p:sp>
        <p:nvSpPr>
          <p:cNvPr name="Freeform 7" id="7"/>
          <p:cNvSpPr/>
          <p:nvPr/>
        </p:nvSpPr>
        <p:spPr>
          <a:xfrm flipH="false" flipV="false" rot="0">
            <a:off x="1028700" y="4316761"/>
            <a:ext cx="3180274" cy="3867094"/>
          </a:xfrm>
          <a:custGeom>
            <a:avLst/>
            <a:gdLst/>
            <a:ahLst/>
            <a:cxnLst/>
            <a:rect r="r" b="b" t="t" l="l"/>
            <a:pathLst>
              <a:path h="3867094" w="3180274">
                <a:moveTo>
                  <a:pt x="0" y="0"/>
                </a:moveTo>
                <a:lnTo>
                  <a:pt x="3180274" y="0"/>
                </a:lnTo>
                <a:lnTo>
                  <a:pt x="3180274" y="3867094"/>
                </a:lnTo>
                <a:lnTo>
                  <a:pt x="0" y="3867094"/>
                </a:lnTo>
                <a:lnTo>
                  <a:pt x="0" y="0"/>
                </a:lnTo>
                <a:close/>
              </a:path>
            </a:pathLst>
          </a:custGeom>
          <a:blipFill>
            <a:blip r:embed="rId4"/>
            <a:stretch>
              <a:fillRect l="0" t="0" r="0" b="0"/>
            </a:stretch>
          </a:blipFill>
        </p:spPr>
      </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457328" y="1028700"/>
            <a:ext cx="15421542" cy="1448289"/>
            <a:chOff x="0" y="0"/>
            <a:chExt cx="20562057" cy="1931052"/>
          </a:xfrm>
        </p:grpSpPr>
        <p:sp>
          <p:nvSpPr>
            <p:cNvPr name="AutoShape 3" id="3"/>
            <p:cNvSpPr/>
            <p:nvPr/>
          </p:nvSpPr>
          <p:spPr>
            <a:xfrm rot="0">
              <a:off x="0" y="0"/>
              <a:ext cx="20562057" cy="1931052"/>
            </a:xfrm>
            <a:prstGeom prst="rect">
              <a:avLst/>
            </a:prstGeom>
            <a:solidFill>
              <a:srgbClr val="145DA0"/>
            </a:solidFill>
          </p:spPr>
        </p:sp>
        <p:sp>
          <p:nvSpPr>
            <p:cNvPr name="TextBox 4" id="4"/>
            <p:cNvSpPr txBox="true"/>
            <p:nvPr/>
          </p:nvSpPr>
          <p:spPr>
            <a:xfrm rot="0">
              <a:off x="1981371" y="462606"/>
              <a:ext cx="18194353" cy="1082040"/>
            </a:xfrm>
            <a:prstGeom prst="rect">
              <a:avLst/>
            </a:prstGeom>
          </p:spPr>
          <p:txBody>
            <a:bodyPr anchor="t" rtlCol="false" tIns="0" lIns="0" bIns="0" rIns="0">
              <a:spAutoFit/>
            </a:bodyPr>
            <a:lstStyle/>
            <a:p>
              <a:pPr algn="l">
                <a:lnSpc>
                  <a:spcPts val="5700"/>
                </a:lnSpc>
              </a:pPr>
              <a:r>
                <a:rPr lang="en-US" sz="5700">
                  <a:solidFill>
                    <a:srgbClr val="FFFFFF"/>
                  </a:solidFill>
                  <a:latin typeface="Gidole"/>
                  <a:ea typeface="Gidole"/>
                  <a:cs typeface="Gidole"/>
                  <a:sym typeface="Gidole"/>
                </a:rPr>
                <a:t>Il Sistema PEGI - CONTENUTO</a:t>
              </a:r>
            </a:p>
          </p:txBody>
        </p:sp>
      </p:grpSp>
      <p:sp>
        <p:nvSpPr>
          <p:cNvPr name="TextBox 5" id="5"/>
          <p:cNvSpPr txBox="true"/>
          <p:nvPr/>
        </p:nvSpPr>
        <p:spPr>
          <a:xfrm rot="0">
            <a:off x="1376068" y="6957245"/>
            <a:ext cx="3999030" cy="3086100"/>
          </a:xfrm>
          <a:prstGeom prst="rect">
            <a:avLst/>
          </a:prstGeom>
        </p:spPr>
        <p:txBody>
          <a:bodyPr anchor="t" rtlCol="false" tIns="0" lIns="0" bIns="0" rIns="0">
            <a:spAutoFit/>
          </a:bodyPr>
          <a:lstStyle/>
          <a:p>
            <a:pPr algn="ctr">
              <a:lnSpc>
                <a:spcPts val="3000"/>
              </a:lnSpc>
            </a:pPr>
            <a:r>
              <a:rPr lang="en-US" sz="3000">
                <a:solidFill>
                  <a:srgbClr val="FFFFFF"/>
                </a:solidFill>
                <a:latin typeface="Gidole"/>
                <a:ea typeface="Gidole"/>
                <a:cs typeface="Gidole"/>
                <a:sym typeface="Gidole"/>
              </a:rPr>
              <a:t>VIOLENZA</a:t>
            </a:r>
          </a:p>
          <a:p>
            <a:pPr algn="ctr">
              <a:lnSpc>
                <a:spcPts val="3000"/>
              </a:lnSpc>
            </a:pPr>
          </a:p>
          <a:p>
            <a:pPr algn="ctr">
              <a:lnSpc>
                <a:spcPts val="2999"/>
              </a:lnSpc>
            </a:pPr>
            <a:r>
              <a:rPr lang="en-US" sz="2999">
                <a:solidFill>
                  <a:srgbClr val="FFFFFF"/>
                </a:solidFill>
                <a:latin typeface="Gidole"/>
                <a:ea typeface="Gidole"/>
                <a:cs typeface="Gidole"/>
                <a:sym typeface="Gidole"/>
              </a:rPr>
              <a:t>Il videogioco presenta contenuti violenti espliciti,</a:t>
            </a:r>
          </a:p>
          <a:p>
            <a:pPr algn="ctr">
              <a:lnSpc>
                <a:spcPts val="2999"/>
              </a:lnSpc>
            </a:pPr>
            <a:r>
              <a:rPr lang="en-US" sz="2999">
                <a:solidFill>
                  <a:srgbClr val="FFFFFF"/>
                </a:solidFill>
                <a:latin typeface="Gidole"/>
                <a:ea typeface="Gidole"/>
                <a:cs typeface="Gidole"/>
                <a:sym typeface="Gidole"/>
              </a:rPr>
              <a:t>rivolti a </a:t>
            </a:r>
            <a:r>
              <a:rPr lang="en-US" sz="2999">
                <a:solidFill>
                  <a:srgbClr val="FFFFFF"/>
                </a:solidFill>
                <a:latin typeface="Gidole"/>
                <a:ea typeface="Gidole"/>
                <a:cs typeface="Gidole"/>
                <a:sym typeface="Gidole"/>
              </a:rPr>
              <a:t>per</a:t>
            </a:r>
            <a:r>
              <a:rPr lang="en-US" sz="2999">
                <a:solidFill>
                  <a:srgbClr val="FFFFFF"/>
                </a:solidFill>
                <a:latin typeface="Gidole"/>
                <a:ea typeface="Gidole"/>
                <a:cs typeface="Gidole"/>
                <a:sym typeface="Gidole"/>
              </a:rPr>
              <a:t>sonaggi dall'aspetto reale. Presenti scene di sangue, morte,</a:t>
            </a:r>
          </a:p>
          <a:p>
            <a:pPr algn="ctr">
              <a:lnSpc>
                <a:spcPts val="3000"/>
              </a:lnSpc>
            </a:pPr>
            <a:r>
              <a:rPr lang="en-US" sz="3000">
                <a:solidFill>
                  <a:srgbClr val="FFFFFF"/>
                </a:solidFill>
                <a:latin typeface="Gidole"/>
                <a:ea typeface="Gidole"/>
                <a:cs typeface="Gidole"/>
                <a:sym typeface="Gidole"/>
              </a:rPr>
              <a:t>combattimenti.</a:t>
            </a:r>
          </a:p>
        </p:txBody>
      </p:sp>
      <p:sp>
        <p:nvSpPr>
          <p:cNvPr name="Freeform 6" id="6"/>
          <p:cNvSpPr/>
          <p:nvPr/>
        </p:nvSpPr>
        <p:spPr>
          <a:xfrm flipH="false" flipV="false" rot="0">
            <a:off x="1723248" y="3255492"/>
            <a:ext cx="3304669" cy="3304669"/>
          </a:xfrm>
          <a:custGeom>
            <a:avLst/>
            <a:gdLst/>
            <a:ahLst/>
            <a:cxnLst/>
            <a:rect r="r" b="b" t="t" l="l"/>
            <a:pathLst>
              <a:path h="3304669" w="3304669">
                <a:moveTo>
                  <a:pt x="0" y="0"/>
                </a:moveTo>
                <a:lnTo>
                  <a:pt x="3304669" y="0"/>
                </a:lnTo>
                <a:lnTo>
                  <a:pt x="3304669" y="3304669"/>
                </a:lnTo>
                <a:lnTo>
                  <a:pt x="0" y="3304669"/>
                </a:lnTo>
                <a:lnTo>
                  <a:pt x="0" y="0"/>
                </a:lnTo>
                <a:close/>
              </a:path>
            </a:pathLst>
          </a:custGeom>
          <a:blipFill>
            <a:blip r:embed="rId2"/>
            <a:stretch>
              <a:fillRect l="0" t="0" r="0" b="0"/>
            </a:stretch>
          </a:blipFill>
        </p:spPr>
      </p:sp>
      <p:sp>
        <p:nvSpPr>
          <p:cNvPr name="Freeform 7" id="7"/>
          <p:cNvSpPr/>
          <p:nvPr/>
        </p:nvSpPr>
        <p:spPr>
          <a:xfrm flipH="false" flipV="false" rot="0">
            <a:off x="6921248" y="3255492"/>
            <a:ext cx="3304669" cy="3304669"/>
          </a:xfrm>
          <a:custGeom>
            <a:avLst/>
            <a:gdLst/>
            <a:ahLst/>
            <a:cxnLst/>
            <a:rect r="r" b="b" t="t" l="l"/>
            <a:pathLst>
              <a:path h="3304669" w="3304669">
                <a:moveTo>
                  <a:pt x="0" y="0"/>
                </a:moveTo>
                <a:lnTo>
                  <a:pt x="3304669" y="0"/>
                </a:lnTo>
                <a:lnTo>
                  <a:pt x="3304669" y="3304669"/>
                </a:lnTo>
                <a:lnTo>
                  <a:pt x="0" y="3304669"/>
                </a:lnTo>
                <a:lnTo>
                  <a:pt x="0" y="0"/>
                </a:lnTo>
                <a:close/>
              </a:path>
            </a:pathLst>
          </a:custGeom>
          <a:blipFill>
            <a:blip r:embed="rId3"/>
            <a:stretch>
              <a:fillRect l="0" t="0" r="0" b="0"/>
            </a:stretch>
          </a:blipFill>
        </p:spPr>
      </p:sp>
      <p:sp>
        <p:nvSpPr>
          <p:cNvPr name="Freeform 8" id="8"/>
          <p:cNvSpPr/>
          <p:nvPr/>
        </p:nvSpPr>
        <p:spPr>
          <a:xfrm flipH="false" flipV="false" rot="0">
            <a:off x="12442310" y="3255492"/>
            <a:ext cx="3304669" cy="3304669"/>
          </a:xfrm>
          <a:custGeom>
            <a:avLst/>
            <a:gdLst/>
            <a:ahLst/>
            <a:cxnLst/>
            <a:rect r="r" b="b" t="t" l="l"/>
            <a:pathLst>
              <a:path h="3304669" w="3304669">
                <a:moveTo>
                  <a:pt x="0" y="0"/>
                </a:moveTo>
                <a:lnTo>
                  <a:pt x="3304669" y="0"/>
                </a:lnTo>
                <a:lnTo>
                  <a:pt x="3304669" y="3304669"/>
                </a:lnTo>
                <a:lnTo>
                  <a:pt x="0" y="3304669"/>
                </a:lnTo>
                <a:lnTo>
                  <a:pt x="0" y="0"/>
                </a:lnTo>
                <a:close/>
              </a:path>
            </a:pathLst>
          </a:custGeom>
          <a:blipFill>
            <a:blip r:embed="rId4"/>
            <a:stretch>
              <a:fillRect l="0" t="0" r="0" b="0"/>
            </a:stretch>
          </a:blipFill>
        </p:spPr>
      </p:sp>
      <p:sp>
        <p:nvSpPr>
          <p:cNvPr name="TextBox 9" id="9"/>
          <p:cNvSpPr txBox="true"/>
          <p:nvPr/>
        </p:nvSpPr>
        <p:spPr>
          <a:xfrm rot="0">
            <a:off x="6429470" y="6957245"/>
            <a:ext cx="4598077" cy="2324100"/>
          </a:xfrm>
          <a:prstGeom prst="rect">
            <a:avLst/>
          </a:prstGeom>
        </p:spPr>
        <p:txBody>
          <a:bodyPr anchor="t" rtlCol="false" tIns="0" lIns="0" bIns="0" rIns="0">
            <a:spAutoFit/>
          </a:bodyPr>
          <a:lstStyle/>
          <a:p>
            <a:pPr algn="ctr">
              <a:lnSpc>
                <a:spcPts val="3000"/>
              </a:lnSpc>
            </a:pPr>
            <a:r>
              <a:rPr lang="en-US" sz="3000">
                <a:solidFill>
                  <a:srgbClr val="FFFFFF"/>
                </a:solidFill>
                <a:latin typeface="Gidole"/>
                <a:ea typeface="Gidole"/>
                <a:cs typeface="Gidole"/>
                <a:sym typeface="Gidole"/>
              </a:rPr>
              <a:t>LINGUAGGIO SCURRILE</a:t>
            </a:r>
          </a:p>
          <a:p>
            <a:pPr algn="ctr">
              <a:lnSpc>
                <a:spcPts val="3000"/>
              </a:lnSpc>
            </a:pPr>
          </a:p>
          <a:p>
            <a:pPr algn="ctr">
              <a:lnSpc>
                <a:spcPts val="3000"/>
              </a:lnSpc>
            </a:pPr>
            <a:r>
              <a:rPr lang="en-US" sz="3000">
                <a:solidFill>
                  <a:srgbClr val="FFFFFF"/>
                </a:solidFill>
                <a:latin typeface="Gidole"/>
                <a:ea typeface="Gidole"/>
                <a:cs typeface="Gidole"/>
                <a:sym typeface="Gidole"/>
              </a:rPr>
              <a:t>Il videogioco presenta personaggi che interagiscono tra </a:t>
            </a:r>
            <a:r>
              <a:rPr lang="en-US" sz="3000">
                <a:solidFill>
                  <a:srgbClr val="FFFFFF"/>
                </a:solidFill>
                <a:latin typeface="Gidole"/>
                <a:ea typeface="Gidole"/>
                <a:cs typeface="Gidole"/>
                <a:sym typeface="Gidole"/>
              </a:rPr>
              <a:t>lo</a:t>
            </a:r>
            <a:r>
              <a:rPr lang="en-US" sz="3000">
                <a:solidFill>
                  <a:srgbClr val="FFFFFF"/>
                </a:solidFill>
                <a:latin typeface="Gidole"/>
                <a:ea typeface="Gidole"/>
                <a:cs typeface="Gidole"/>
                <a:sym typeface="Gidole"/>
              </a:rPr>
              <a:t>ro tramite un </a:t>
            </a:r>
            <a:r>
              <a:rPr lang="en-US" sz="3000">
                <a:solidFill>
                  <a:srgbClr val="FFFFFF"/>
                </a:solidFill>
                <a:latin typeface="Gidole"/>
                <a:ea typeface="Gidole"/>
                <a:cs typeface="Gidole"/>
                <a:sym typeface="Gidole"/>
              </a:rPr>
              <a:t>el</a:t>
            </a:r>
            <a:r>
              <a:rPr lang="en-US" sz="3000">
                <a:solidFill>
                  <a:srgbClr val="FFFFFF"/>
                </a:solidFill>
                <a:latin typeface="Gidole"/>
                <a:ea typeface="Gidole"/>
                <a:cs typeface="Gidole"/>
                <a:sym typeface="Gidole"/>
              </a:rPr>
              <a:t>oquio scurrile ed espressioni volgari.</a:t>
            </a:r>
          </a:p>
        </p:txBody>
      </p:sp>
      <p:sp>
        <p:nvSpPr>
          <p:cNvPr name="TextBox 10" id="10"/>
          <p:cNvSpPr txBox="true"/>
          <p:nvPr/>
        </p:nvSpPr>
        <p:spPr>
          <a:xfrm rot="0">
            <a:off x="12095130" y="6957245"/>
            <a:ext cx="3999030" cy="1562100"/>
          </a:xfrm>
          <a:prstGeom prst="rect">
            <a:avLst/>
          </a:prstGeom>
        </p:spPr>
        <p:txBody>
          <a:bodyPr anchor="t" rtlCol="false" tIns="0" lIns="0" bIns="0" rIns="0">
            <a:spAutoFit/>
          </a:bodyPr>
          <a:lstStyle/>
          <a:p>
            <a:pPr algn="ctr">
              <a:lnSpc>
                <a:spcPts val="3000"/>
              </a:lnSpc>
            </a:pPr>
            <a:r>
              <a:rPr lang="en-US" sz="3000">
                <a:solidFill>
                  <a:srgbClr val="FFFFFF"/>
                </a:solidFill>
                <a:latin typeface="Gidole"/>
                <a:ea typeface="Gidole"/>
                <a:cs typeface="Gidole"/>
                <a:sym typeface="Gidole"/>
              </a:rPr>
              <a:t>PAURA</a:t>
            </a:r>
          </a:p>
          <a:p>
            <a:pPr algn="ctr">
              <a:lnSpc>
                <a:spcPts val="3000"/>
              </a:lnSpc>
            </a:pPr>
          </a:p>
          <a:p>
            <a:pPr algn="ctr">
              <a:lnSpc>
                <a:spcPts val="3000"/>
              </a:lnSpc>
            </a:pPr>
            <a:r>
              <a:rPr lang="en-US" sz="3000">
                <a:solidFill>
                  <a:srgbClr val="FFFFFF"/>
                </a:solidFill>
                <a:latin typeface="Gidole"/>
                <a:ea typeface="Gidole"/>
                <a:cs typeface="Gidole"/>
                <a:sym typeface="Gidole"/>
              </a:rPr>
              <a:t>Il videogioco presenta scene pau</a:t>
            </a:r>
            <a:r>
              <a:rPr lang="en-US" sz="3000">
                <a:solidFill>
                  <a:srgbClr val="FFFFFF"/>
                </a:solidFill>
                <a:latin typeface="Gidole"/>
                <a:ea typeface="Gidole"/>
                <a:cs typeface="Gidole"/>
                <a:sym typeface="Gidole"/>
              </a:rPr>
              <a:t>r</a:t>
            </a:r>
            <a:r>
              <a:rPr lang="en-US" sz="3000">
                <a:solidFill>
                  <a:srgbClr val="FFFFFF"/>
                </a:solidFill>
                <a:latin typeface="Gidole"/>
                <a:ea typeface="Gidole"/>
                <a:cs typeface="Gidole"/>
                <a:sym typeface="Gidole"/>
              </a:rPr>
              <a:t>ose.</a:t>
            </a:r>
          </a:p>
        </p:txBody>
      </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346030" y="1029703"/>
            <a:ext cx="15993930" cy="1446284"/>
            <a:chOff x="0" y="0"/>
            <a:chExt cx="21325240" cy="1928378"/>
          </a:xfrm>
        </p:grpSpPr>
        <p:sp>
          <p:nvSpPr>
            <p:cNvPr name="AutoShape 3" id="3"/>
            <p:cNvSpPr/>
            <p:nvPr/>
          </p:nvSpPr>
          <p:spPr>
            <a:xfrm rot="0">
              <a:off x="0" y="0"/>
              <a:ext cx="21325240" cy="1928378"/>
            </a:xfrm>
            <a:prstGeom prst="rect">
              <a:avLst/>
            </a:prstGeom>
            <a:solidFill>
              <a:srgbClr val="145DA0"/>
            </a:solidFill>
          </p:spPr>
        </p:sp>
        <p:sp>
          <p:nvSpPr>
            <p:cNvPr name="TextBox 4" id="4"/>
            <p:cNvSpPr txBox="true"/>
            <p:nvPr/>
          </p:nvSpPr>
          <p:spPr>
            <a:xfrm rot="0">
              <a:off x="2054911" y="462606"/>
              <a:ext cx="18869657" cy="1079366"/>
            </a:xfrm>
            <a:prstGeom prst="rect">
              <a:avLst/>
            </a:prstGeom>
          </p:spPr>
          <p:txBody>
            <a:bodyPr anchor="t" rtlCol="false" tIns="0" lIns="0" bIns="0" rIns="0">
              <a:spAutoFit/>
            </a:bodyPr>
            <a:lstStyle/>
            <a:p>
              <a:pPr algn="l">
                <a:lnSpc>
                  <a:spcPts val="5700"/>
                </a:lnSpc>
              </a:pPr>
              <a:r>
                <a:rPr lang="en-US" sz="5700">
                  <a:solidFill>
                    <a:srgbClr val="FFFFFF"/>
                  </a:solidFill>
                  <a:latin typeface="Gidole"/>
                  <a:ea typeface="Gidole"/>
                  <a:cs typeface="Gidole"/>
                  <a:sym typeface="Gidole"/>
                </a:rPr>
                <a:t>Il Sistema PEGI - CONTENUTO</a:t>
              </a:r>
            </a:p>
          </p:txBody>
        </p:sp>
      </p:grpSp>
      <p:sp>
        <p:nvSpPr>
          <p:cNvPr name="Freeform 5" id="5"/>
          <p:cNvSpPr/>
          <p:nvPr/>
        </p:nvSpPr>
        <p:spPr>
          <a:xfrm flipH="false" flipV="false" rot="0">
            <a:off x="2132135" y="3255492"/>
            <a:ext cx="3304669" cy="3304669"/>
          </a:xfrm>
          <a:custGeom>
            <a:avLst/>
            <a:gdLst/>
            <a:ahLst/>
            <a:cxnLst/>
            <a:rect r="r" b="b" t="t" l="l"/>
            <a:pathLst>
              <a:path h="3304669" w="3304669">
                <a:moveTo>
                  <a:pt x="0" y="0"/>
                </a:moveTo>
                <a:lnTo>
                  <a:pt x="3304669" y="0"/>
                </a:lnTo>
                <a:lnTo>
                  <a:pt x="3304669" y="3304669"/>
                </a:lnTo>
                <a:lnTo>
                  <a:pt x="0" y="3304669"/>
                </a:lnTo>
                <a:lnTo>
                  <a:pt x="0" y="0"/>
                </a:lnTo>
                <a:close/>
              </a:path>
            </a:pathLst>
          </a:custGeom>
          <a:blipFill>
            <a:blip r:embed="rId2"/>
            <a:stretch>
              <a:fillRect l="0" t="0" r="0" b="0"/>
            </a:stretch>
          </a:blipFill>
        </p:spPr>
      </p:sp>
      <p:sp>
        <p:nvSpPr>
          <p:cNvPr name="Freeform 6" id="6"/>
          <p:cNvSpPr/>
          <p:nvPr/>
        </p:nvSpPr>
        <p:spPr>
          <a:xfrm flipH="false" flipV="false" rot="0">
            <a:off x="7505718" y="3255492"/>
            <a:ext cx="3304669" cy="3304669"/>
          </a:xfrm>
          <a:custGeom>
            <a:avLst/>
            <a:gdLst/>
            <a:ahLst/>
            <a:cxnLst/>
            <a:rect r="r" b="b" t="t" l="l"/>
            <a:pathLst>
              <a:path h="3304669" w="3304669">
                <a:moveTo>
                  <a:pt x="0" y="0"/>
                </a:moveTo>
                <a:lnTo>
                  <a:pt x="3304669" y="0"/>
                </a:lnTo>
                <a:lnTo>
                  <a:pt x="3304669" y="3304669"/>
                </a:lnTo>
                <a:lnTo>
                  <a:pt x="0" y="3304669"/>
                </a:lnTo>
                <a:lnTo>
                  <a:pt x="0" y="0"/>
                </a:lnTo>
                <a:close/>
              </a:path>
            </a:pathLst>
          </a:custGeom>
          <a:blipFill>
            <a:blip r:embed="rId3"/>
            <a:stretch>
              <a:fillRect l="0" t="0" r="0" b="0"/>
            </a:stretch>
          </a:blipFill>
        </p:spPr>
      </p:sp>
      <p:sp>
        <p:nvSpPr>
          <p:cNvPr name="Freeform 7" id="7"/>
          <p:cNvSpPr/>
          <p:nvPr/>
        </p:nvSpPr>
        <p:spPr>
          <a:xfrm flipH="false" flipV="false" rot="0">
            <a:off x="12842167" y="3255492"/>
            <a:ext cx="3322727" cy="3304669"/>
          </a:xfrm>
          <a:custGeom>
            <a:avLst/>
            <a:gdLst/>
            <a:ahLst/>
            <a:cxnLst/>
            <a:rect r="r" b="b" t="t" l="l"/>
            <a:pathLst>
              <a:path h="3304669" w="3322727">
                <a:moveTo>
                  <a:pt x="0" y="0"/>
                </a:moveTo>
                <a:lnTo>
                  <a:pt x="3322727" y="0"/>
                </a:lnTo>
                <a:lnTo>
                  <a:pt x="3322727" y="3304669"/>
                </a:lnTo>
                <a:lnTo>
                  <a:pt x="0" y="3304669"/>
                </a:lnTo>
                <a:lnTo>
                  <a:pt x="0" y="0"/>
                </a:lnTo>
                <a:close/>
              </a:path>
            </a:pathLst>
          </a:custGeom>
          <a:blipFill>
            <a:blip r:embed="rId4"/>
            <a:stretch>
              <a:fillRect l="0" t="0" r="0" b="0"/>
            </a:stretch>
          </a:blipFill>
        </p:spPr>
      </p:sp>
      <p:sp>
        <p:nvSpPr>
          <p:cNvPr name="TextBox 8" id="8"/>
          <p:cNvSpPr txBox="true"/>
          <p:nvPr/>
        </p:nvSpPr>
        <p:spPr>
          <a:xfrm rot="0">
            <a:off x="1784954" y="7147745"/>
            <a:ext cx="3999030" cy="2324100"/>
          </a:xfrm>
          <a:prstGeom prst="rect">
            <a:avLst/>
          </a:prstGeom>
        </p:spPr>
        <p:txBody>
          <a:bodyPr anchor="t" rtlCol="false" tIns="0" lIns="0" bIns="0" rIns="0">
            <a:spAutoFit/>
          </a:bodyPr>
          <a:lstStyle/>
          <a:p>
            <a:pPr algn="ctr">
              <a:lnSpc>
                <a:spcPts val="3000"/>
              </a:lnSpc>
            </a:pPr>
            <a:r>
              <a:rPr lang="en-US" sz="3000">
                <a:solidFill>
                  <a:srgbClr val="FFFFFF"/>
                </a:solidFill>
                <a:latin typeface="Gidole"/>
                <a:ea typeface="Gidole"/>
                <a:cs typeface="Gidole"/>
                <a:sym typeface="Gidole"/>
              </a:rPr>
              <a:t>DROGHE</a:t>
            </a:r>
          </a:p>
          <a:p>
            <a:pPr algn="ctr">
              <a:lnSpc>
                <a:spcPts val="3000"/>
              </a:lnSpc>
            </a:pPr>
          </a:p>
          <a:p>
            <a:pPr algn="ctr">
              <a:lnSpc>
                <a:spcPts val="3000"/>
              </a:lnSpc>
            </a:pPr>
            <a:r>
              <a:rPr lang="en-US" sz="3000">
                <a:solidFill>
                  <a:srgbClr val="FFFFFF"/>
                </a:solidFill>
                <a:latin typeface="Gidole"/>
                <a:ea typeface="Gidole"/>
                <a:cs typeface="Gidole"/>
                <a:sym typeface="Gidole"/>
              </a:rPr>
              <a:t>Il videogioco presenta scene in cui i </a:t>
            </a:r>
            <a:r>
              <a:rPr lang="en-US" sz="3000">
                <a:solidFill>
                  <a:srgbClr val="FFFFFF"/>
                </a:solidFill>
                <a:latin typeface="Gidole"/>
                <a:ea typeface="Gidole"/>
                <a:cs typeface="Gidole"/>
                <a:sym typeface="Gidole"/>
              </a:rPr>
              <a:t>per</a:t>
            </a:r>
            <a:r>
              <a:rPr lang="en-US" sz="3000">
                <a:solidFill>
                  <a:srgbClr val="FFFFFF"/>
                </a:solidFill>
                <a:latin typeface="Gidole"/>
                <a:ea typeface="Gidole"/>
                <a:cs typeface="Gidole"/>
                <a:sym typeface="Gidole"/>
              </a:rPr>
              <a:t>sonaggi fanno uso di tabacco o di droghe e stupefacenti.</a:t>
            </a:r>
          </a:p>
        </p:txBody>
      </p:sp>
      <p:sp>
        <p:nvSpPr>
          <p:cNvPr name="TextBox 9" id="9"/>
          <p:cNvSpPr txBox="true"/>
          <p:nvPr/>
        </p:nvSpPr>
        <p:spPr>
          <a:xfrm rot="0">
            <a:off x="6859014" y="7147745"/>
            <a:ext cx="4598077" cy="2324100"/>
          </a:xfrm>
          <a:prstGeom prst="rect">
            <a:avLst/>
          </a:prstGeom>
        </p:spPr>
        <p:txBody>
          <a:bodyPr anchor="t" rtlCol="false" tIns="0" lIns="0" bIns="0" rIns="0">
            <a:spAutoFit/>
          </a:bodyPr>
          <a:lstStyle/>
          <a:p>
            <a:pPr algn="ctr">
              <a:lnSpc>
                <a:spcPts val="3000"/>
              </a:lnSpc>
            </a:pPr>
            <a:r>
              <a:rPr lang="en-US" sz="3000">
                <a:solidFill>
                  <a:srgbClr val="FFFFFF"/>
                </a:solidFill>
                <a:latin typeface="Gidole"/>
                <a:ea typeface="Gidole"/>
                <a:cs typeface="Gidole"/>
                <a:sym typeface="Gidole"/>
              </a:rPr>
              <a:t>DISCRIMINAZIONE</a:t>
            </a:r>
          </a:p>
          <a:p>
            <a:pPr algn="ctr">
              <a:lnSpc>
                <a:spcPts val="3000"/>
              </a:lnSpc>
            </a:pPr>
          </a:p>
          <a:p>
            <a:pPr algn="ctr">
              <a:lnSpc>
                <a:spcPts val="3000"/>
              </a:lnSpc>
            </a:pPr>
            <a:r>
              <a:rPr lang="en-US" sz="3000">
                <a:solidFill>
                  <a:srgbClr val="FFFFFF"/>
                </a:solidFill>
                <a:latin typeface="Gidole"/>
                <a:ea typeface="Gidole"/>
                <a:cs typeface="Gidole"/>
                <a:sym typeface="Gidole"/>
              </a:rPr>
              <a:t>Il videogioco presenta scene di discriminazione verso minoranze etnich</a:t>
            </a:r>
            <a:r>
              <a:rPr lang="en-US" sz="3000">
                <a:solidFill>
                  <a:srgbClr val="FFFFFF"/>
                </a:solidFill>
                <a:latin typeface="Gidole"/>
                <a:ea typeface="Gidole"/>
                <a:cs typeface="Gidole"/>
                <a:sym typeface="Gidole"/>
              </a:rPr>
              <a:t>e </a:t>
            </a:r>
            <a:r>
              <a:rPr lang="en-US" sz="3000">
                <a:solidFill>
                  <a:srgbClr val="FFFFFF"/>
                </a:solidFill>
                <a:latin typeface="Gidole"/>
                <a:ea typeface="Gidole"/>
                <a:cs typeface="Gidole"/>
                <a:sym typeface="Gidole"/>
              </a:rPr>
              <a:t>o</a:t>
            </a:r>
          </a:p>
          <a:p>
            <a:pPr algn="ctr">
              <a:lnSpc>
                <a:spcPts val="3000"/>
              </a:lnSpc>
            </a:pPr>
            <a:r>
              <a:rPr lang="en-US" sz="3000">
                <a:solidFill>
                  <a:srgbClr val="FFFFFF"/>
                </a:solidFill>
                <a:latin typeface="Gidole"/>
                <a:ea typeface="Gidole"/>
                <a:cs typeface="Gidole"/>
                <a:sym typeface="Gidole"/>
              </a:rPr>
              <a:t>verso alcuni individui.</a:t>
            </a:r>
          </a:p>
        </p:txBody>
      </p:sp>
      <p:sp>
        <p:nvSpPr>
          <p:cNvPr name="TextBox 10" id="10"/>
          <p:cNvSpPr txBox="true"/>
          <p:nvPr/>
        </p:nvSpPr>
        <p:spPr>
          <a:xfrm rot="0">
            <a:off x="12504016" y="7147745"/>
            <a:ext cx="3999030" cy="1943100"/>
          </a:xfrm>
          <a:prstGeom prst="rect">
            <a:avLst/>
          </a:prstGeom>
        </p:spPr>
        <p:txBody>
          <a:bodyPr anchor="t" rtlCol="false" tIns="0" lIns="0" bIns="0" rIns="0">
            <a:spAutoFit/>
          </a:bodyPr>
          <a:lstStyle/>
          <a:p>
            <a:pPr algn="ctr">
              <a:lnSpc>
                <a:spcPts val="3000"/>
              </a:lnSpc>
            </a:pPr>
            <a:r>
              <a:rPr lang="en-US" sz="3000">
                <a:solidFill>
                  <a:srgbClr val="FFFFFF"/>
                </a:solidFill>
                <a:latin typeface="Gidole"/>
                <a:ea typeface="Gidole"/>
                <a:cs typeface="Gidole"/>
                <a:sym typeface="Gidole"/>
              </a:rPr>
              <a:t>GIOCO D'AZZARDO</a:t>
            </a:r>
          </a:p>
          <a:p>
            <a:pPr algn="ctr">
              <a:lnSpc>
                <a:spcPts val="3000"/>
              </a:lnSpc>
            </a:pPr>
          </a:p>
          <a:p>
            <a:pPr algn="ctr">
              <a:lnSpc>
                <a:spcPts val="3000"/>
              </a:lnSpc>
            </a:pPr>
            <a:r>
              <a:rPr lang="en-US" sz="3000">
                <a:solidFill>
                  <a:srgbClr val="FFFFFF"/>
                </a:solidFill>
                <a:latin typeface="Gidole"/>
                <a:ea typeface="Gidole"/>
                <a:cs typeface="Gidole"/>
                <a:sym typeface="Gidole"/>
              </a:rPr>
              <a:t>Il videogioco presenta</a:t>
            </a:r>
          </a:p>
          <a:p>
            <a:pPr algn="ctr">
              <a:lnSpc>
                <a:spcPts val="3000"/>
              </a:lnSpc>
            </a:pPr>
            <a:r>
              <a:rPr lang="en-US" sz="3000">
                <a:solidFill>
                  <a:srgbClr val="FFFFFF"/>
                </a:solidFill>
                <a:latin typeface="Gidole"/>
                <a:ea typeface="Gidole"/>
                <a:cs typeface="Gidole"/>
                <a:sym typeface="Gidole"/>
              </a:rPr>
              <a:t>scene con il gioco d'azza</a:t>
            </a:r>
            <a:r>
              <a:rPr lang="en-US" sz="3000">
                <a:solidFill>
                  <a:srgbClr val="FFFFFF"/>
                </a:solidFill>
                <a:latin typeface="Gidole"/>
                <a:ea typeface="Gidole"/>
                <a:cs typeface="Gidole"/>
                <a:sym typeface="Gidole"/>
              </a:rPr>
              <a:t>rd</a:t>
            </a:r>
            <a:r>
              <a:rPr lang="en-US" sz="3000">
                <a:solidFill>
                  <a:srgbClr val="FFFFFF"/>
                </a:solidFill>
                <a:latin typeface="Gidole"/>
                <a:ea typeface="Gidole"/>
                <a:cs typeface="Gidole"/>
                <a:sym typeface="Gidole"/>
              </a:rPr>
              <a:t>o.</a:t>
            </a:r>
          </a:p>
        </p:txBody>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0" y="1029703"/>
            <a:ext cx="15965892" cy="1446284"/>
            <a:chOff x="0" y="0"/>
            <a:chExt cx="21287857" cy="1928378"/>
          </a:xfrm>
        </p:grpSpPr>
        <p:sp>
          <p:nvSpPr>
            <p:cNvPr name="AutoShape 3" id="3"/>
            <p:cNvSpPr/>
            <p:nvPr/>
          </p:nvSpPr>
          <p:spPr>
            <a:xfrm rot="0">
              <a:off x="0" y="0"/>
              <a:ext cx="21287857" cy="1928378"/>
            </a:xfrm>
            <a:prstGeom prst="rect">
              <a:avLst/>
            </a:prstGeom>
            <a:solidFill>
              <a:srgbClr val="145DA0"/>
            </a:solidFill>
          </p:spPr>
        </p:sp>
        <p:sp>
          <p:nvSpPr>
            <p:cNvPr name="TextBox 4" id="4"/>
            <p:cNvSpPr txBox="true"/>
            <p:nvPr/>
          </p:nvSpPr>
          <p:spPr>
            <a:xfrm rot="0">
              <a:off x="2051309" y="462606"/>
              <a:ext cx="18836578" cy="1079366"/>
            </a:xfrm>
            <a:prstGeom prst="rect">
              <a:avLst/>
            </a:prstGeom>
          </p:spPr>
          <p:txBody>
            <a:bodyPr anchor="t" rtlCol="false" tIns="0" lIns="0" bIns="0" rIns="0">
              <a:spAutoFit/>
            </a:bodyPr>
            <a:lstStyle/>
            <a:p>
              <a:pPr algn="l">
                <a:lnSpc>
                  <a:spcPts val="5700"/>
                </a:lnSpc>
              </a:pPr>
              <a:r>
                <a:rPr lang="en-US" sz="5700">
                  <a:solidFill>
                    <a:srgbClr val="FFFFFF"/>
                  </a:solidFill>
                  <a:latin typeface="Gidole"/>
                  <a:ea typeface="Gidole"/>
                  <a:cs typeface="Gidole"/>
                  <a:sym typeface="Gidole"/>
                </a:rPr>
                <a:t>Il Sistema PEGI - CONTENUTO</a:t>
              </a:r>
            </a:p>
          </p:txBody>
        </p:sp>
      </p:grpSp>
      <p:sp>
        <p:nvSpPr>
          <p:cNvPr name="Freeform 5" id="5"/>
          <p:cNvSpPr/>
          <p:nvPr/>
        </p:nvSpPr>
        <p:spPr>
          <a:xfrm flipH="false" flipV="false" rot="0">
            <a:off x="13434959" y="3255492"/>
            <a:ext cx="3322727" cy="3304669"/>
          </a:xfrm>
          <a:custGeom>
            <a:avLst/>
            <a:gdLst/>
            <a:ahLst/>
            <a:cxnLst/>
            <a:rect r="r" b="b" t="t" l="l"/>
            <a:pathLst>
              <a:path h="3304669" w="3322727">
                <a:moveTo>
                  <a:pt x="0" y="0"/>
                </a:moveTo>
                <a:lnTo>
                  <a:pt x="3322727" y="0"/>
                </a:lnTo>
                <a:lnTo>
                  <a:pt x="3322727" y="3304669"/>
                </a:lnTo>
                <a:lnTo>
                  <a:pt x="0" y="3304669"/>
                </a:lnTo>
                <a:lnTo>
                  <a:pt x="0" y="0"/>
                </a:lnTo>
                <a:close/>
              </a:path>
            </a:pathLst>
          </a:custGeom>
          <a:blipFill>
            <a:blip r:embed="rId2"/>
            <a:stretch>
              <a:fillRect l="0" t="-373" r="0" b="-373"/>
            </a:stretch>
          </a:blipFill>
        </p:spPr>
      </p:sp>
      <p:sp>
        <p:nvSpPr>
          <p:cNvPr name="Freeform 6" id="6"/>
          <p:cNvSpPr/>
          <p:nvPr/>
        </p:nvSpPr>
        <p:spPr>
          <a:xfrm flipH="false" flipV="false" rot="0">
            <a:off x="2724926" y="3255492"/>
            <a:ext cx="3304669" cy="3304669"/>
          </a:xfrm>
          <a:custGeom>
            <a:avLst/>
            <a:gdLst/>
            <a:ahLst/>
            <a:cxnLst/>
            <a:rect r="r" b="b" t="t" l="l"/>
            <a:pathLst>
              <a:path h="3304669" w="3304669">
                <a:moveTo>
                  <a:pt x="0" y="0"/>
                </a:moveTo>
                <a:lnTo>
                  <a:pt x="3304669" y="0"/>
                </a:lnTo>
                <a:lnTo>
                  <a:pt x="3304669" y="3304669"/>
                </a:lnTo>
                <a:lnTo>
                  <a:pt x="0" y="3304669"/>
                </a:lnTo>
                <a:lnTo>
                  <a:pt x="0" y="0"/>
                </a:lnTo>
                <a:close/>
              </a:path>
            </a:pathLst>
          </a:custGeom>
          <a:blipFill>
            <a:blip r:embed="rId3"/>
            <a:stretch>
              <a:fillRect l="0" t="0" r="0" b="0"/>
            </a:stretch>
          </a:blipFill>
        </p:spPr>
      </p:sp>
      <p:sp>
        <p:nvSpPr>
          <p:cNvPr name="Freeform 7" id="7"/>
          <p:cNvSpPr/>
          <p:nvPr/>
        </p:nvSpPr>
        <p:spPr>
          <a:xfrm flipH="false" flipV="false" rot="0">
            <a:off x="8098509" y="3255492"/>
            <a:ext cx="3304669" cy="3304669"/>
          </a:xfrm>
          <a:custGeom>
            <a:avLst/>
            <a:gdLst/>
            <a:ahLst/>
            <a:cxnLst/>
            <a:rect r="r" b="b" t="t" l="l"/>
            <a:pathLst>
              <a:path h="3304669" w="3304669">
                <a:moveTo>
                  <a:pt x="0" y="0"/>
                </a:moveTo>
                <a:lnTo>
                  <a:pt x="3304669" y="0"/>
                </a:lnTo>
                <a:lnTo>
                  <a:pt x="3304669" y="3304669"/>
                </a:lnTo>
                <a:lnTo>
                  <a:pt x="0" y="3304669"/>
                </a:lnTo>
                <a:lnTo>
                  <a:pt x="0" y="0"/>
                </a:lnTo>
                <a:close/>
              </a:path>
            </a:pathLst>
          </a:custGeom>
          <a:blipFill>
            <a:blip r:embed="rId4"/>
            <a:stretch>
              <a:fillRect l="0" t="0" r="0" b="0"/>
            </a:stretch>
          </a:blipFill>
        </p:spPr>
      </p:sp>
      <p:sp>
        <p:nvSpPr>
          <p:cNvPr name="TextBox 8" id="8"/>
          <p:cNvSpPr txBox="true"/>
          <p:nvPr/>
        </p:nvSpPr>
        <p:spPr>
          <a:xfrm rot="0">
            <a:off x="7451805" y="7147745"/>
            <a:ext cx="4598077" cy="2324100"/>
          </a:xfrm>
          <a:prstGeom prst="rect">
            <a:avLst/>
          </a:prstGeom>
        </p:spPr>
        <p:txBody>
          <a:bodyPr anchor="t" rtlCol="false" tIns="0" lIns="0" bIns="0" rIns="0">
            <a:spAutoFit/>
          </a:bodyPr>
          <a:lstStyle/>
          <a:p>
            <a:pPr algn="ctr">
              <a:lnSpc>
                <a:spcPts val="3000"/>
              </a:lnSpc>
            </a:pPr>
            <a:r>
              <a:rPr lang="en-US" sz="3000">
                <a:solidFill>
                  <a:srgbClr val="FFFFFF"/>
                </a:solidFill>
                <a:latin typeface="Gidole"/>
                <a:ea typeface="Gidole"/>
                <a:cs typeface="Gidole"/>
                <a:sym typeface="Gidole"/>
              </a:rPr>
              <a:t>ONLINE</a:t>
            </a:r>
          </a:p>
          <a:p>
            <a:pPr algn="ctr">
              <a:lnSpc>
                <a:spcPts val="3000"/>
              </a:lnSpc>
            </a:pPr>
          </a:p>
          <a:p>
            <a:pPr algn="ctr">
              <a:lnSpc>
                <a:spcPts val="3000"/>
              </a:lnSpc>
            </a:pPr>
            <a:r>
              <a:rPr lang="en-US" sz="3000">
                <a:solidFill>
                  <a:srgbClr val="FFFFFF"/>
                </a:solidFill>
                <a:latin typeface="Gidole"/>
                <a:ea typeface="Gidole"/>
                <a:cs typeface="Gidole"/>
                <a:sym typeface="Gidole"/>
              </a:rPr>
              <a:t>Il videogioco presenta una modalità online, ovvero si può giocare in ret</a:t>
            </a:r>
            <a:r>
              <a:rPr lang="en-US" sz="3000">
                <a:solidFill>
                  <a:srgbClr val="FFFFFF"/>
                </a:solidFill>
                <a:latin typeface="Gidole"/>
                <a:ea typeface="Gidole"/>
                <a:cs typeface="Gidole"/>
                <a:sym typeface="Gidole"/>
              </a:rPr>
              <a:t>e</a:t>
            </a:r>
          </a:p>
          <a:p>
            <a:pPr algn="ctr">
              <a:lnSpc>
                <a:spcPts val="3000"/>
              </a:lnSpc>
            </a:pPr>
            <a:r>
              <a:rPr lang="en-US" sz="3000">
                <a:solidFill>
                  <a:srgbClr val="FFFFFF"/>
                </a:solidFill>
                <a:latin typeface="Gidole"/>
                <a:ea typeface="Gidole"/>
                <a:cs typeface="Gidole"/>
                <a:sym typeface="Gidole"/>
              </a:rPr>
              <a:t>con amici o sconosciuti.</a:t>
            </a:r>
          </a:p>
        </p:txBody>
      </p:sp>
      <p:sp>
        <p:nvSpPr>
          <p:cNvPr name="TextBox 9" id="9"/>
          <p:cNvSpPr txBox="true"/>
          <p:nvPr/>
        </p:nvSpPr>
        <p:spPr>
          <a:xfrm rot="0">
            <a:off x="13096808" y="7147745"/>
            <a:ext cx="3999030" cy="1562100"/>
          </a:xfrm>
          <a:prstGeom prst="rect">
            <a:avLst/>
          </a:prstGeom>
        </p:spPr>
        <p:txBody>
          <a:bodyPr anchor="t" rtlCol="false" tIns="0" lIns="0" bIns="0" rIns="0">
            <a:spAutoFit/>
          </a:bodyPr>
          <a:lstStyle/>
          <a:p>
            <a:pPr algn="ctr">
              <a:lnSpc>
                <a:spcPts val="3000"/>
              </a:lnSpc>
            </a:pPr>
            <a:r>
              <a:rPr lang="en-US" sz="3000">
                <a:solidFill>
                  <a:srgbClr val="FFFFFF"/>
                </a:solidFill>
                <a:latin typeface="Gidole"/>
                <a:ea typeface="Gidole"/>
                <a:cs typeface="Gidole"/>
                <a:sym typeface="Gidole"/>
              </a:rPr>
              <a:t>ACQUISTI IN APP</a:t>
            </a:r>
          </a:p>
          <a:p>
            <a:pPr algn="ctr">
              <a:lnSpc>
                <a:spcPts val="3000"/>
              </a:lnSpc>
            </a:pPr>
          </a:p>
          <a:p>
            <a:pPr algn="ctr">
              <a:lnSpc>
                <a:spcPts val="3000"/>
              </a:lnSpc>
            </a:pPr>
            <a:r>
              <a:rPr lang="en-US" sz="3000">
                <a:solidFill>
                  <a:srgbClr val="FFFFFF"/>
                </a:solidFill>
                <a:latin typeface="Gidole"/>
                <a:ea typeface="Gidole"/>
                <a:cs typeface="Gidole"/>
                <a:sym typeface="Gidole"/>
              </a:rPr>
              <a:t>Il videogioco presenta</a:t>
            </a:r>
          </a:p>
          <a:p>
            <a:pPr algn="ctr">
              <a:lnSpc>
                <a:spcPts val="3000"/>
              </a:lnSpc>
            </a:pPr>
            <a:r>
              <a:rPr lang="en-US" sz="3000">
                <a:solidFill>
                  <a:srgbClr val="FFFFFF"/>
                </a:solidFill>
                <a:latin typeface="Gidole"/>
                <a:ea typeface="Gidole"/>
                <a:cs typeface="Gidole"/>
                <a:sym typeface="Gidole"/>
              </a:rPr>
              <a:t> contenuti a pagamento.</a:t>
            </a:r>
          </a:p>
        </p:txBody>
      </p:sp>
      <p:sp>
        <p:nvSpPr>
          <p:cNvPr name="TextBox 10" id="10"/>
          <p:cNvSpPr txBox="true"/>
          <p:nvPr/>
        </p:nvSpPr>
        <p:spPr>
          <a:xfrm rot="0">
            <a:off x="2030378" y="7147745"/>
            <a:ext cx="4598077" cy="2324100"/>
          </a:xfrm>
          <a:prstGeom prst="rect">
            <a:avLst/>
          </a:prstGeom>
        </p:spPr>
        <p:txBody>
          <a:bodyPr anchor="t" rtlCol="false" tIns="0" lIns="0" bIns="0" rIns="0">
            <a:spAutoFit/>
          </a:bodyPr>
          <a:lstStyle/>
          <a:p>
            <a:pPr algn="ctr">
              <a:lnSpc>
                <a:spcPts val="3000"/>
              </a:lnSpc>
            </a:pPr>
            <a:r>
              <a:rPr lang="en-US" sz="3000">
                <a:solidFill>
                  <a:srgbClr val="FFFFFF"/>
                </a:solidFill>
                <a:latin typeface="Gidole"/>
                <a:ea typeface="Gidole"/>
                <a:cs typeface="Gidole"/>
                <a:sym typeface="Gidole"/>
              </a:rPr>
              <a:t>CONTENUTI SESSUALI</a:t>
            </a:r>
          </a:p>
          <a:p>
            <a:pPr algn="ctr">
              <a:lnSpc>
                <a:spcPts val="3000"/>
              </a:lnSpc>
            </a:pPr>
          </a:p>
          <a:p>
            <a:pPr algn="ctr">
              <a:lnSpc>
                <a:spcPts val="3000"/>
              </a:lnSpc>
            </a:pPr>
            <a:r>
              <a:rPr lang="en-US" sz="3000">
                <a:solidFill>
                  <a:srgbClr val="FFFFFF"/>
                </a:solidFill>
                <a:latin typeface="Gidole"/>
                <a:ea typeface="Gidole"/>
                <a:cs typeface="Gidole"/>
                <a:sym typeface="Gidole"/>
              </a:rPr>
              <a:t>Il videogioco presenta contenuti sessualmente espliciti o atteggiamenti a sfondo sessuale.</a:t>
            </a:r>
          </a:p>
        </p:txBody>
      </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457328" y="752475"/>
            <a:ext cx="15421542" cy="1448289"/>
            <a:chOff x="0" y="0"/>
            <a:chExt cx="20562057" cy="1931052"/>
          </a:xfrm>
        </p:grpSpPr>
        <p:sp>
          <p:nvSpPr>
            <p:cNvPr name="AutoShape 3" id="3"/>
            <p:cNvSpPr/>
            <p:nvPr/>
          </p:nvSpPr>
          <p:spPr>
            <a:xfrm rot="0">
              <a:off x="0" y="0"/>
              <a:ext cx="20562057" cy="1931052"/>
            </a:xfrm>
            <a:prstGeom prst="rect">
              <a:avLst/>
            </a:prstGeom>
            <a:solidFill>
              <a:srgbClr val="145DA0"/>
            </a:solidFill>
          </p:spPr>
        </p:sp>
        <p:sp>
          <p:nvSpPr>
            <p:cNvPr name="TextBox 4" id="4"/>
            <p:cNvSpPr txBox="true"/>
            <p:nvPr/>
          </p:nvSpPr>
          <p:spPr>
            <a:xfrm rot="0">
              <a:off x="1981371" y="462606"/>
              <a:ext cx="18194353" cy="1082040"/>
            </a:xfrm>
            <a:prstGeom prst="rect">
              <a:avLst/>
            </a:prstGeom>
          </p:spPr>
          <p:txBody>
            <a:bodyPr anchor="t" rtlCol="false" tIns="0" lIns="0" bIns="0" rIns="0">
              <a:spAutoFit/>
            </a:bodyPr>
            <a:lstStyle/>
            <a:p>
              <a:pPr algn="l">
                <a:lnSpc>
                  <a:spcPts val="5700"/>
                </a:lnSpc>
              </a:pPr>
              <a:r>
                <a:rPr lang="en-US" sz="5700">
                  <a:solidFill>
                    <a:srgbClr val="FFFFFF"/>
                  </a:solidFill>
                  <a:latin typeface="Gidole"/>
                  <a:ea typeface="Gidole"/>
                  <a:cs typeface="Gidole"/>
                  <a:sym typeface="Gidole"/>
                </a:rPr>
                <a:t>Il Sistema PEGI - DOVE SI TROVA?</a:t>
              </a:r>
            </a:p>
          </p:txBody>
        </p:sp>
      </p:grpSp>
      <p:sp>
        <p:nvSpPr>
          <p:cNvPr name="Freeform 5" id="5"/>
          <p:cNvSpPr/>
          <p:nvPr/>
        </p:nvSpPr>
        <p:spPr>
          <a:xfrm flipH="false" flipV="false" rot="0">
            <a:off x="2144207" y="2644039"/>
            <a:ext cx="6344309" cy="7293245"/>
          </a:xfrm>
          <a:custGeom>
            <a:avLst/>
            <a:gdLst/>
            <a:ahLst/>
            <a:cxnLst/>
            <a:rect r="r" b="b" t="t" l="l"/>
            <a:pathLst>
              <a:path h="7293245" w="6344309">
                <a:moveTo>
                  <a:pt x="0" y="0"/>
                </a:moveTo>
                <a:lnTo>
                  <a:pt x="6344310" y="0"/>
                </a:lnTo>
                <a:lnTo>
                  <a:pt x="6344310" y="7293245"/>
                </a:lnTo>
                <a:lnTo>
                  <a:pt x="0" y="7293245"/>
                </a:lnTo>
                <a:lnTo>
                  <a:pt x="0" y="0"/>
                </a:lnTo>
                <a:close/>
              </a:path>
            </a:pathLst>
          </a:custGeom>
          <a:blipFill>
            <a:blip r:embed="rId2"/>
            <a:stretch>
              <a:fillRect l="0" t="0" r="0" b="0"/>
            </a:stretch>
          </a:blipFill>
        </p:spPr>
      </p:sp>
      <p:sp>
        <p:nvSpPr>
          <p:cNvPr name="Freeform 6" id="6"/>
          <p:cNvSpPr/>
          <p:nvPr/>
        </p:nvSpPr>
        <p:spPr>
          <a:xfrm flipH="false" flipV="false" rot="0">
            <a:off x="10232033" y="2732584"/>
            <a:ext cx="5820214" cy="7204700"/>
          </a:xfrm>
          <a:custGeom>
            <a:avLst/>
            <a:gdLst/>
            <a:ahLst/>
            <a:cxnLst/>
            <a:rect r="r" b="b" t="t" l="l"/>
            <a:pathLst>
              <a:path h="7204700" w="5820214">
                <a:moveTo>
                  <a:pt x="0" y="0"/>
                </a:moveTo>
                <a:lnTo>
                  <a:pt x="5820214" y="0"/>
                </a:lnTo>
                <a:lnTo>
                  <a:pt x="5820214" y="7204700"/>
                </a:lnTo>
                <a:lnTo>
                  <a:pt x="0" y="7204700"/>
                </a:lnTo>
                <a:lnTo>
                  <a:pt x="0" y="0"/>
                </a:lnTo>
                <a:close/>
              </a:path>
            </a:pathLst>
          </a:custGeom>
          <a:blipFill>
            <a:blip r:embed="rId3"/>
            <a:stretch>
              <a:fillRect l="0" t="0" r="0" b="0"/>
            </a:stretch>
          </a:blipFill>
        </p:spPr>
      </p:sp>
      <p:grpSp>
        <p:nvGrpSpPr>
          <p:cNvPr name="Group 7" id="7"/>
          <p:cNvGrpSpPr/>
          <p:nvPr/>
        </p:nvGrpSpPr>
        <p:grpSpPr>
          <a:xfrm rot="0">
            <a:off x="2144207" y="8167319"/>
            <a:ext cx="1389230" cy="1571967"/>
            <a:chOff x="0" y="0"/>
            <a:chExt cx="615110" cy="696021"/>
          </a:xfrm>
        </p:grpSpPr>
        <p:sp>
          <p:nvSpPr>
            <p:cNvPr name="Freeform 8" id="8"/>
            <p:cNvSpPr/>
            <p:nvPr/>
          </p:nvSpPr>
          <p:spPr>
            <a:xfrm flipH="false" flipV="false" rot="0">
              <a:off x="0" y="0"/>
              <a:ext cx="615110" cy="696021"/>
            </a:xfrm>
            <a:custGeom>
              <a:avLst/>
              <a:gdLst/>
              <a:ahLst/>
              <a:cxnLst/>
              <a:rect r="r" b="b" t="t" l="l"/>
              <a:pathLst>
                <a:path h="696021" w="615110">
                  <a:moveTo>
                    <a:pt x="0" y="0"/>
                  </a:moveTo>
                  <a:lnTo>
                    <a:pt x="0" y="696021"/>
                  </a:lnTo>
                  <a:lnTo>
                    <a:pt x="615110" y="696021"/>
                  </a:lnTo>
                  <a:lnTo>
                    <a:pt x="615110" y="0"/>
                  </a:lnTo>
                  <a:lnTo>
                    <a:pt x="0" y="0"/>
                  </a:lnTo>
                  <a:close/>
                  <a:moveTo>
                    <a:pt x="554150" y="635061"/>
                  </a:moveTo>
                  <a:lnTo>
                    <a:pt x="59690" y="635061"/>
                  </a:lnTo>
                  <a:lnTo>
                    <a:pt x="59690" y="59690"/>
                  </a:lnTo>
                  <a:lnTo>
                    <a:pt x="554150" y="59690"/>
                  </a:lnTo>
                  <a:lnTo>
                    <a:pt x="554150" y="635061"/>
                  </a:lnTo>
                  <a:close/>
                </a:path>
              </a:pathLst>
            </a:custGeom>
            <a:solidFill>
              <a:srgbClr val="145DA0"/>
            </a:solidFill>
          </p:spPr>
        </p:sp>
      </p:grpSp>
      <p:grpSp>
        <p:nvGrpSpPr>
          <p:cNvPr name="Group 9" id="9"/>
          <p:cNvGrpSpPr/>
          <p:nvPr/>
        </p:nvGrpSpPr>
        <p:grpSpPr>
          <a:xfrm rot="0">
            <a:off x="14375085" y="5367958"/>
            <a:ext cx="1510056" cy="1708687"/>
            <a:chOff x="0" y="0"/>
            <a:chExt cx="615110" cy="696021"/>
          </a:xfrm>
        </p:grpSpPr>
        <p:sp>
          <p:nvSpPr>
            <p:cNvPr name="Freeform 10" id="10"/>
            <p:cNvSpPr/>
            <p:nvPr/>
          </p:nvSpPr>
          <p:spPr>
            <a:xfrm flipH="false" flipV="false" rot="0">
              <a:off x="0" y="0"/>
              <a:ext cx="615110" cy="696021"/>
            </a:xfrm>
            <a:custGeom>
              <a:avLst/>
              <a:gdLst/>
              <a:ahLst/>
              <a:cxnLst/>
              <a:rect r="r" b="b" t="t" l="l"/>
              <a:pathLst>
                <a:path h="696021" w="615110">
                  <a:moveTo>
                    <a:pt x="0" y="0"/>
                  </a:moveTo>
                  <a:lnTo>
                    <a:pt x="0" y="696021"/>
                  </a:lnTo>
                  <a:lnTo>
                    <a:pt x="615110" y="696021"/>
                  </a:lnTo>
                  <a:lnTo>
                    <a:pt x="615110" y="0"/>
                  </a:lnTo>
                  <a:lnTo>
                    <a:pt x="0" y="0"/>
                  </a:lnTo>
                  <a:close/>
                  <a:moveTo>
                    <a:pt x="554150" y="635061"/>
                  </a:moveTo>
                  <a:lnTo>
                    <a:pt x="59690" y="635061"/>
                  </a:lnTo>
                  <a:lnTo>
                    <a:pt x="59690" y="59690"/>
                  </a:lnTo>
                  <a:lnTo>
                    <a:pt x="554150" y="59690"/>
                  </a:lnTo>
                  <a:lnTo>
                    <a:pt x="554150" y="635061"/>
                  </a:lnTo>
                  <a:close/>
                </a:path>
              </a:pathLst>
            </a:custGeom>
            <a:solidFill>
              <a:srgbClr val="145DA0"/>
            </a:solidFill>
          </p:spPr>
        </p:sp>
      </p:grpSp>
      <p:sp>
        <p:nvSpPr>
          <p:cNvPr name="Freeform 11" id="11"/>
          <p:cNvSpPr/>
          <p:nvPr/>
        </p:nvSpPr>
        <p:spPr>
          <a:xfrm flipH="false" flipV="false" rot="-8100000">
            <a:off x="626473" y="7478099"/>
            <a:ext cx="1456810" cy="775751"/>
          </a:xfrm>
          <a:custGeom>
            <a:avLst/>
            <a:gdLst/>
            <a:ahLst/>
            <a:cxnLst/>
            <a:rect r="r" b="b" t="t" l="l"/>
            <a:pathLst>
              <a:path h="775751" w="1456810">
                <a:moveTo>
                  <a:pt x="0" y="0"/>
                </a:moveTo>
                <a:lnTo>
                  <a:pt x="1456810" y="0"/>
                </a:lnTo>
                <a:lnTo>
                  <a:pt x="1456810" y="775752"/>
                </a:lnTo>
                <a:lnTo>
                  <a:pt x="0" y="7757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2944952">
            <a:off x="15926920" y="6751528"/>
            <a:ext cx="1456810" cy="775751"/>
          </a:xfrm>
          <a:custGeom>
            <a:avLst/>
            <a:gdLst/>
            <a:ahLst/>
            <a:cxnLst/>
            <a:rect r="r" b="b" t="t" l="l"/>
            <a:pathLst>
              <a:path h="775751" w="1456810">
                <a:moveTo>
                  <a:pt x="0" y="0"/>
                </a:moveTo>
                <a:lnTo>
                  <a:pt x="1456810" y="0"/>
                </a:lnTo>
                <a:lnTo>
                  <a:pt x="1456810" y="775751"/>
                </a:lnTo>
                <a:lnTo>
                  <a:pt x="0" y="7757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457328" y="752475"/>
            <a:ext cx="15421542" cy="1448289"/>
            <a:chOff x="0" y="0"/>
            <a:chExt cx="20562057" cy="1931052"/>
          </a:xfrm>
        </p:grpSpPr>
        <p:sp>
          <p:nvSpPr>
            <p:cNvPr name="AutoShape 3" id="3"/>
            <p:cNvSpPr/>
            <p:nvPr/>
          </p:nvSpPr>
          <p:spPr>
            <a:xfrm rot="0">
              <a:off x="0" y="0"/>
              <a:ext cx="20562057" cy="1931052"/>
            </a:xfrm>
            <a:prstGeom prst="rect">
              <a:avLst/>
            </a:prstGeom>
            <a:solidFill>
              <a:srgbClr val="145DA0"/>
            </a:solidFill>
          </p:spPr>
        </p:sp>
        <p:sp>
          <p:nvSpPr>
            <p:cNvPr name="TextBox 4" id="4"/>
            <p:cNvSpPr txBox="true"/>
            <p:nvPr/>
          </p:nvSpPr>
          <p:spPr>
            <a:xfrm rot="0">
              <a:off x="1981371" y="462606"/>
              <a:ext cx="18194353" cy="1082040"/>
            </a:xfrm>
            <a:prstGeom prst="rect">
              <a:avLst/>
            </a:prstGeom>
          </p:spPr>
          <p:txBody>
            <a:bodyPr anchor="t" rtlCol="false" tIns="0" lIns="0" bIns="0" rIns="0">
              <a:spAutoFit/>
            </a:bodyPr>
            <a:lstStyle/>
            <a:p>
              <a:pPr algn="l">
                <a:lnSpc>
                  <a:spcPts val="5700"/>
                </a:lnSpc>
              </a:pPr>
              <a:r>
                <a:rPr lang="en-US" sz="5700">
                  <a:solidFill>
                    <a:srgbClr val="FFFFFF"/>
                  </a:solidFill>
                  <a:latin typeface="Gidole"/>
                  <a:ea typeface="Gidole"/>
                  <a:cs typeface="Gidole"/>
                  <a:sym typeface="Gidole"/>
                </a:rPr>
                <a:t>Enciclopedia del videogioco</a:t>
              </a:r>
            </a:p>
          </p:txBody>
        </p:sp>
      </p:grpSp>
      <p:sp>
        <p:nvSpPr>
          <p:cNvPr name="Freeform 5" id="5"/>
          <p:cNvSpPr/>
          <p:nvPr/>
        </p:nvSpPr>
        <p:spPr>
          <a:xfrm flipH="false" flipV="false" rot="0">
            <a:off x="5616887" y="3181250"/>
            <a:ext cx="12347263" cy="6447090"/>
          </a:xfrm>
          <a:custGeom>
            <a:avLst/>
            <a:gdLst/>
            <a:ahLst/>
            <a:cxnLst/>
            <a:rect r="r" b="b" t="t" l="l"/>
            <a:pathLst>
              <a:path h="6447090" w="12347263">
                <a:moveTo>
                  <a:pt x="0" y="0"/>
                </a:moveTo>
                <a:lnTo>
                  <a:pt x="12347263" y="0"/>
                </a:lnTo>
                <a:lnTo>
                  <a:pt x="12347263" y="6447090"/>
                </a:lnTo>
                <a:lnTo>
                  <a:pt x="0" y="6447090"/>
                </a:lnTo>
                <a:lnTo>
                  <a:pt x="0" y="0"/>
                </a:lnTo>
                <a:close/>
              </a:path>
            </a:pathLst>
          </a:custGeom>
          <a:blipFill>
            <a:blip r:embed="rId2"/>
            <a:stretch>
              <a:fillRect l="-1079" t="-5318" r="-1079" b="0"/>
            </a:stretch>
          </a:blipFill>
        </p:spPr>
      </p:sp>
      <p:sp>
        <p:nvSpPr>
          <p:cNvPr name="TextBox 6" id="6"/>
          <p:cNvSpPr txBox="true"/>
          <p:nvPr/>
        </p:nvSpPr>
        <p:spPr>
          <a:xfrm rot="0">
            <a:off x="785518" y="7685240"/>
            <a:ext cx="3999030" cy="1943100"/>
          </a:xfrm>
          <a:prstGeom prst="rect">
            <a:avLst/>
          </a:prstGeom>
        </p:spPr>
        <p:txBody>
          <a:bodyPr anchor="t" rtlCol="false" tIns="0" lIns="0" bIns="0" rIns="0">
            <a:spAutoFit/>
          </a:bodyPr>
          <a:lstStyle/>
          <a:p>
            <a:pPr algn="ctr">
              <a:lnSpc>
                <a:spcPts val="3000"/>
              </a:lnSpc>
            </a:pPr>
            <a:r>
              <a:rPr lang="en-US" sz="3000" u="sng">
                <a:solidFill>
                  <a:srgbClr val="FFFFFF"/>
                </a:solidFill>
                <a:latin typeface="Gidole"/>
                <a:ea typeface="Gidole"/>
                <a:cs typeface="Gidole"/>
                <a:sym typeface="Gidole"/>
              </a:rPr>
              <a:t>LINK ALL'ENCICLOPEDIA:</a:t>
            </a:r>
          </a:p>
          <a:p>
            <a:pPr algn="ctr">
              <a:lnSpc>
                <a:spcPts val="3000"/>
              </a:lnSpc>
            </a:pPr>
          </a:p>
          <a:p>
            <a:pPr algn="ctr">
              <a:lnSpc>
                <a:spcPts val="3000"/>
              </a:lnSpc>
            </a:pPr>
            <a:r>
              <a:rPr lang="en-US" sz="3000">
                <a:solidFill>
                  <a:srgbClr val="FFFFFF"/>
                </a:solidFill>
                <a:latin typeface="Gidole"/>
                <a:ea typeface="Gidole"/>
                <a:cs typeface="Gidole"/>
                <a:sym typeface="Gidole"/>
              </a:rPr>
              <a:t>https://www.horizonpsytech.com/enciclopedia-del-videogioco/</a:t>
            </a:r>
          </a:p>
        </p:txBody>
      </p:sp>
      <p:sp>
        <p:nvSpPr>
          <p:cNvPr name="TextBox 7" id="7"/>
          <p:cNvSpPr txBox="true"/>
          <p:nvPr/>
        </p:nvSpPr>
        <p:spPr>
          <a:xfrm rot="0">
            <a:off x="785518" y="3775578"/>
            <a:ext cx="3999030" cy="2181860"/>
          </a:xfrm>
          <a:prstGeom prst="rect">
            <a:avLst/>
          </a:prstGeom>
        </p:spPr>
        <p:txBody>
          <a:bodyPr anchor="t" rtlCol="false" tIns="0" lIns="0" bIns="0" rIns="0">
            <a:spAutoFit/>
          </a:bodyPr>
          <a:lstStyle/>
          <a:p>
            <a:pPr algn="ctr">
              <a:lnSpc>
                <a:spcPts val="3400"/>
              </a:lnSpc>
            </a:pPr>
            <a:r>
              <a:rPr lang="en-US" sz="3400">
                <a:solidFill>
                  <a:srgbClr val="FFFFFF"/>
                </a:solidFill>
                <a:latin typeface="Gidole"/>
                <a:ea typeface="Gidole"/>
                <a:cs typeface="Gidole"/>
                <a:sym typeface="Gidole"/>
              </a:rPr>
              <a:t>Enciclopedia destinata a genitori che offre informazioni di carattere educativo su vari titoli videoludici.</a:t>
            </a:r>
          </a:p>
        </p:txBody>
      </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TextBox 2" id="2"/>
          <p:cNvSpPr txBox="true"/>
          <p:nvPr/>
        </p:nvSpPr>
        <p:spPr>
          <a:xfrm rot="0">
            <a:off x="1314285" y="890595"/>
            <a:ext cx="12338758" cy="904240"/>
          </a:xfrm>
          <a:prstGeom prst="rect">
            <a:avLst/>
          </a:prstGeom>
        </p:spPr>
        <p:txBody>
          <a:bodyPr anchor="t" rtlCol="false" tIns="0" lIns="0" bIns="0" rIns="0">
            <a:spAutoFit/>
          </a:bodyPr>
          <a:lstStyle/>
          <a:p>
            <a:pPr algn="l">
              <a:lnSpc>
                <a:spcPts val="7205"/>
              </a:lnSpc>
            </a:pPr>
            <a:r>
              <a:rPr lang="en-US" b="true" sz="5500" spc="159">
                <a:solidFill>
                  <a:srgbClr val="E8EEF1"/>
                </a:solidFill>
                <a:latin typeface="Montserrat Classic Bold"/>
                <a:ea typeface="Montserrat Classic Bold"/>
                <a:cs typeface="Montserrat Classic Bold"/>
                <a:sym typeface="Montserrat Classic Bold"/>
              </a:rPr>
              <a:t>STILI GENITORIALI</a:t>
            </a:r>
          </a:p>
        </p:txBody>
      </p:sp>
      <p:grpSp>
        <p:nvGrpSpPr>
          <p:cNvPr name="Group 3" id="3"/>
          <p:cNvGrpSpPr/>
          <p:nvPr/>
        </p:nvGrpSpPr>
        <p:grpSpPr>
          <a:xfrm rot="0">
            <a:off x="1314285" y="5778961"/>
            <a:ext cx="4685709" cy="3479339"/>
            <a:chOff x="0" y="0"/>
            <a:chExt cx="6247612" cy="4639118"/>
          </a:xfrm>
        </p:grpSpPr>
        <p:sp>
          <p:nvSpPr>
            <p:cNvPr name="TextBox 4" id="4"/>
            <p:cNvSpPr txBox="true"/>
            <p:nvPr/>
          </p:nvSpPr>
          <p:spPr>
            <a:xfrm rot="0">
              <a:off x="0" y="-95250"/>
              <a:ext cx="6247612" cy="737362"/>
            </a:xfrm>
            <a:prstGeom prst="rect">
              <a:avLst/>
            </a:prstGeom>
          </p:spPr>
          <p:txBody>
            <a:bodyPr anchor="t" rtlCol="false" tIns="0" lIns="0" bIns="0" rIns="0">
              <a:spAutoFit/>
            </a:bodyPr>
            <a:lstStyle/>
            <a:p>
              <a:pPr algn="l">
                <a:lnSpc>
                  <a:spcPts val="4896"/>
                </a:lnSpc>
              </a:pPr>
              <a:r>
                <a:rPr lang="en-US" sz="3200" spc="352">
                  <a:solidFill>
                    <a:srgbClr val="43B0F1"/>
                  </a:solidFill>
                  <a:latin typeface="Montserrat Classic"/>
                  <a:ea typeface="Montserrat Classic"/>
                  <a:cs typeface="Montserrat Classic"/>
                  <a:sym typeface="Montserrat Classic"/>
                </a:rPr>
                <a:t>PERMISSIVO</a:t>
              </a:r>
            </a:p>
          </p:txBody>
        </p:sp>
        <p:sp>
          <p:nvSpPr>
            <p:cNvPr name="TextBox 5" id="5"/>
            <p:cNvSpPr txBox="true"/>
            <p:nvPr/>
          </p:nvSpPr>
          <p:spPr>
            <a:xfrm rot="0">
              <a:off x="0" y="1021947"/>
              <a:ext cx="6247612" cy="3617172"/>
            </a:xfrm>
            <a:prstGeom prst="rect">
              <a:avLst/>
            </a:prstGeom>
          </p:spPr>
          <p:txBody>
            <a:bodyPr anchor="t" rtlCol="false" tIns="0" lIns="0" bIns="0" rIns="0">
              <a:spAutoFit/>
            </a:bodyPr>
            <a:lstStyle/>
            <a:p>
              <a:pPr algn="l">
                <a:lnSpc>
                  <a:spcPts val="3640"/>
                </a:lnSpc>
              </a:pPr>
              <a:r>
                <a:rPr lang="en-US" sz="2600" spc="26">
                  <a:solidFill>
                    <a:srgbClr val="E8EEF1"/>
                  </a:solidFill>
                  <a:latin typeface="Montserrat Light"/>
                  <a:ea typeface="Montserrat Light"/>
                  <a:cs typeface="Montserrat Light"/>
                  <a:sym typeface="Montserrat Light"/>
                </a:rPr>
                <a:t>Il bambino può giocare quanto vuole.</a:t>
              </a:r>
            </a:p>
            <a:p>
              <a:pPr algn="l">
                <a:lnSpc>
                  <a:spcPts val="3640"/>
                </a:lnSpc>
              </a:pPr>
            </a:p>
            <a:p>
              <a:pPr algn="l">
                <a:lnSpc>
                  <a:spcPts val="3640"/>
                </a:lnSpc>
              </a:pPr>
              <a:r>
                <a:rPr lang="en-US" sz="2600" spc="26">
                  <a:solidFill>
                    <a:srgbClr val="E8EEF1"/>
                  </a:solidFill>
                  <a:latin typeface="Montserrat Light"/>
                  <a:ea typeface="Montserrat Light"/>
                  <a:cs typeface="Montserrat Light"/>
                  <a:sym typeface="Montserrat Light"/>
                </a:rPr>
                <a:t>Atteggiamento: disinteressato o gioco paritario inadeguato</a:t>
              </a:r>
            </a:p>
          </p:txBody>
        </p:sp>
      </p:grpSp>
      <p:sp>
        <p:nvSpPr>
          <p:cNvPr name="Freeform 6" id="6"/>
          <p:cNvSpPr/>
          <p:nvPr/>
        </p:nvSpPr>
        <p:spPr>
          <a:xfrm flipH="false" flipV="false" rot="0">
            <a:off x="1314285" y="3081895"/>
            <a:ext cx="4693522" cy="2225372"/>
          </a:xfrm>
          <a:custGeom>
            <a:avLst/>
            <a:gdLst/>
            <a:ahLst/>
            <a:cxnLst/>
            <a:rect r="r" b="b" t="t" l="l"/>
            <a:pathLst>
              <a:path h="2225372" w="4693522">
                <a:moveTo>
                  <a:pt x="0" y="0"/>
                </a:moveTo>
                <a:lnTo>
                  <a:pt x="4693522" y="0"/>
                </a:lnTo>
                <a:lnTo>
                  <a:pt x="4693522" y="2225372"/>
                </a:lnTo>
                <a:lnTo>
                  <a:pt x="0" y="2225372"/>
                </a:lnTo>
                <a:lnTo>
                  <a:pt x="0" y="0"/>
                </a:lnTo>
                <a:close/>
              </a:path>
            </a:pathLst>
          </a:custGeom>
          <a:blipFill>
            <a:blip r:embed="rId2"/>
            <a:stretch>
              <a:fillRect l="0" t="-167856" r="0" b="-48113"/>
            </a:stretch>
          </a:blipFill>
        </p:spPr>
      </p:sp>
      <p:grpSp>
        <p:nvGrpSpPr>
          <p:cNvPr name="Group 7" id="7"/>
          <p:cNvGrpSpPr/>
          <p:nvPr/>
        </p:nvGrpSpPr>
        <p:grpSpPr>
          <a:xfrm rot="0">
            <a:off x="6628887" y="5778961"/>
            <a:ext cx="4685709" cy="3479339"/>
            <a:chOff x="0" y="0"/>
            <a:chExt cx="6247612" cy="4639118"/>
          </a:xfrm>
        </p:grpSpPr>
        <p:sp>
          <p:nvSpPr>
            <p:cNvPr name="TextBox 8" id="8"/>
            <p:cNvSpPr txBox="true"/>
            <p:nvPr/>
          </p:nvSpPr>
          <p:spPr>
            <a:xfrm rot="0">
              <a:off x="0" y="-95250"/>
              <a:ext cx="6247612" cy="737362"/>
            </a:xfrm>
            <a:prstGeom prst="rect">
              <a:avLst/>
            </a:prstGeom>
          </p:spPr>
          <p:txBody>
            <a:bodyPr anchor="t" rtlCol="false" tIns="0" lIns="0" bIns="0" rIns="0">
              <a:spAutoFit/>
            </a:bodyPr>
            <a:lstStyle/>
            <a:p>
              <a:pPr algn="l">
                <a:lnSpc>
                  <a:spcPts val="4896"/>
                </a:lnSpc>
              </a:pPr>
              <a:r>
                <a:rPr lang="en-US" sz="3200" spc="352">
                  <a:solidFill>
                    <a:srgbClr val="43B0F1"/>
                  </a:solidFill>
                  <a:latin typeface="Montserrat Classic"/>
                  <a:ea typeface="Montserrat Classic"/>
                  <a:cs typeface="Montserrat Classic"/>
                  <a:sym typeface="Montserrat Classic"/>
                </a:rPr>
                <a:t>AUTOREVOLE</a:t>
              </a:r>
            </a:p>
          </p:txBody>
        </p:sp>
        <p:sp>
          <p:nvSpPr>
            <p:cNvPr name="TextBox 9" id="9"/>
            <p:cNvSpPr txBox="true"/>
            <p:nvPr/>
          </p:nvSpPr>
          <p:spPr>
            <a:xfrm rot="0">
              <a:off x="0" y="1021947"/>
              <a:ext cx="6247612" cy="3617172"/>
            </a:xfrm>
            <a:prstGeom prst="rect">
              <a:avLst/>
            </a:prstGeom>
          </p:spPr>
          <p:txBody>
            <a:bodyPr anchor="t" rtlCol="false" tIns="0" lIns="0" bIns="0" rIns="0">
              <a:spAutoFit/>
            </a:bodyPr>
            <a:lstStyle/>
            <a:p>
              <a:pPr algn="l">
                <a:lnSpc>
                  <a:spcPts val="3640"/>
                </a:lnSpc>
              </a:pPr>
              <a:r>
                <a:rPr lang="en-US" sz="2600" spc="26">
                  <a:solidFill>
                    <a:srgbClr val="E8EEF1"/>
                  </a:solidFill>
                  <a:latin typeface="Montserrat Light"/>
                  <a:ea typeface="Montserrat Light"/>
                  <a:cs typeface="Montserrat Light"/>
                  <a:sym typeface="Montserrat Light"/>
                </a:rPr>
                <a:t>Il bambino può giocare entro le regole concordate.</a:t>
              </a:r>
            </a:p>
            <a:p>
              <a:pPr algn="l">
                <a:lnSpc>
                  <a:spcPts val="3640"/>
                </a:lnSpc>
              </a:pPr>
            </a:p>
            <a:p>
              <a:pPr algn="l">
                <a:lnSpc>
                  <a:spcPts val="3640"/>
                </a:lnSpc>
              </a:pPr>
              <a:r>
                <a:rPr lang="en-US" sz="2600" spc="26">
                  <a:solidFill>
                    <a:srgbClr val="E8EEF1"/>
                  </a:solidFill>
                  <a:latin typeface="Montserrat Light"/>
                  <a:ea typeface="Montserrat Light"/>
                  <a:cs typeface="Montserrat Light"/>
                  <a:sym typeface="Montserrat Light"/>
                </a:rPr>
                <a:t>Atteggiamento: interessato con margine d'errore e eventuale base sicura.</a:t>
              </a:r>
            </a:p>
          </p:txBody>
        </p:sp>
      </p:grpSp>
      <p:sp>
        <p:nvSpPr>
          <p:cNvPr name="Freeform 10" id="10"/>
          <p:cNvSpPr/>
          <p:nvPr/>
        </p:nvSpPr>
        <p:spPr>
          <a:xfrm flipH="false" flipV="false" rot="0">
            <a:off x="6628887" y="3081895"/>
            <a:ext cx="4693522" cy="2225372"/>
          </a:xfrm>
          <a:custGeom>
            <a:avLst/>
            <a:gdLst/>
            <a:ahLst/>
            <a:cxnLst/>
            <a:rect r="r" b="b" t="t" l="l"/>
            <a:pathLst>
              <a:path h="2225372" w="4693522">
                <a:moveTo>
                  <a:pt x="0" y="0"/>
                </a:moveTo>
                <a:lnTo>
                  <a:pt x="4693522" y="0"/>
                </a:lnTo>
                <a:lnTo>
                  <a:pt x="4693522" y="2225372"/>
                </a:lnTo>
                <a:lnTo>
                  <a:pt x="0" y="2225372"/>
                </a:lnTo>
                <a:lnTo>
                  <a:pt x="0" y="0"/>
                </a:lnTo>
                <a:close/>
              </a:path>
            </a:pathLst>
          </a:custGeom>
          <a:blipFill>
            <a:blip r:embed="rId3"/>
            <a:stretch>
              <a:fillRect l="0" t="-20259" r="0" b="-20259"/>
            </a:stretch>
          </a:blipFill>
        </p:spPr>
      </p:sp>
      <p:grpSp>
        <p:nvGrpSpPr>
          <p:cNvPr name="Group 11" id="11"/>
          <p:cNvGrpSpPr/>
          <p:nvPr/>
        </p:nvGrpSpPr>
        <p:grpSpPr>
          <a:xfrm rot="0">
            <a:off x="11961295" y="5778961"/>
            <a:ext cx="4685709" cy="3479339"/>
            <a:chOff x="0" y="0"/>
            <a:chExt cx="6247612" cy="4639118"/>
          </a:xfrm>
        </p:grpSpPr>
        <p:sp>
          <p:nvSpPr>
            <p:cNvPr name="TextBox 12" id="12"/>
            <p:cNvSpPr txBox="true"/>
            <p:nvPr/>
          </p:nvSpPr>
          <p:spPr>
            <a:xfrm rot="0">
              <a:off x="0" y="-95250"/>
              <a:ext cx="6247612" cy="737362"/>
            </a:xfrm>
            <a:prstGeom prst="rect">
              <a:avLst/>
            </a:prstGeom>
          </p:spPr>
          <p:txBody>
            <a:bodyPr anchor="t" rtlCol="false" tIns="0" lIns="0" bIns="0" rIns="0">
              <a:spAutoFit/>
            </a:bodyPr>
            <a:lstStyle/>
            <a:p>
              <a:pPr algn="l">
                <a:lnSpc>
                  <a:spcPts val="4896"/>
                </a:lnSpc>
              </a:pPr>
              <a:r>
                <a:rPr lang="en-US" sz="3200" spc="352">
                  <a:solidFill>
                    <a:srgbClr val="43B0F1"/>
                  </a:solidFill>
                  <a:latin typeface="Montserrat Classic"/>
                  <a:ea typeface="Montserrat Classic"/>
                  <a:cs typeface="Montserrat Classic"/>
                  <a:sym typeface="Montserrat Classic"/>
                </a:rPr>
                <a:t>AUTORITARIO</a:t>
              </a:r>
            </a:p>
          </p:txBody>
        </p:sp>
        <p:sp>
          <p:nvSpPr>
            <p:cNvPr name="TextBox 13" id="13"/>
            <p:cNvSpPr txBox="true"/>
            <p:nvPr/>
          </p:nvSpPr>
          <p:spPr>
            <a:xfrm rot="0">
              <a:off x="0" y="1021947"/>
              <a:ext cx="6247612" cy="3617172"/>
            </a:xfrm>
            <a:prstGeom prst="rect">
              <a:avLst/>
            </a:prstGeom>
          </p:spPr>
          <p:txBody>
            <a:bodyPr anchor="t" rtlCol="false" tIns="0" lIns="0" bIns="0" rIns="0">
              <a:spAutoFit/>
            </a:bodyPr>
            <a:lstStyle/>
            <a:p>
              <a:pPr algn="l">
                <a:lnSpc>
                  <a:spcPts val="3640"/>
                </a:lnSpc>
              </a:pPr>
              <a:r>
                <a:rPr lang="en-US" sz="2600" spc="26">
                  <a:solidFill>
                    <a:srgbClr val="E8EEF1"/>
                  </a:solidFill>
                  <a:latin typeface="Montserrat Light"/>
                  <a:ea typeface="Montserrat Light"/>
                  <a:cs typeface="Montserrat Light"/>
                  <a:sym typeface="Montserrat Light"/>
                </a:rPr>
                <a:t>Il bambino non può giocare o può giocare in parte minima.</a:t>
              </a:r>
            </a:p>
            <a:p>
              <a:pPr algn="l">
                <a:lnSpc>
                  <a:spcPts val="3640"/>
                </a:lnSpc>
              </a:pPr>
              <a:r>
                <a:rPr lang="en-US" sz="2600" spc="26">
                  <a:solidFill>
                    <a:srgbClr val="E8EEF1"/>
                  </a:solidFill>
                  <a:latin typeface="Montserrat Light"/>
                  <a:ea typeface="Montserrat Light"/>
                  <a:cs typeface="Montserrat Light"/>
                  <a:sym typeface="Montserrat Light"/>
                </a:rPr>
                <a:t>Atteggiamento: controllante, con rischio contrabbando.</a:t>
              </a:r>
            </a:p>
          </p:txBody>
        </p:sp>
      </p:grpSp>
      <p:sp>
        <p:nvSpPr>
          <p:cNvPr name="Freeform 14" id="14"/>
          <p:cNvSpPr/>
          <p:nvPr/>
        </p:nvSpPr>
        <p:spPr>
          <a:xfrm flipH="false" flipV="false" rot="0">
            <a:off x="11961295" y="3081895"/>
            <a:ext cx="4693522" cy="2225372"/>
          </a:xfrm>
          <a:custGeom>
            <a:avLst/>
            <a:gdLst/>
            <a:ahLst/>
            <a:cxnLst/>
            <a:rect r="r" b="b" t="t" l="l"/>
            <a:pathLst>
              <a:path h="2225372" w="4693522">
                <a:moveTo>
                  <a:pt x="0" y="0"/>
                </a:moveTo>
                <a:lnTo>
                  <a:pt x="4693522" y="0"/>
                </a:lnTo>
                <a:lnTo>
                  <a:pt x="4693522" y="2225372"/>
                </a:lnTo>
                <a:lnTo>
                  <a:pt x="0" y="2225372"/>
                </a:lnTo>
                <a:lnTo>
                  <a:pt x="0" y="0"/>
                </a:lnTo>
                <a:close/>
              </a:path>
            </a:pathLst>
          </a:custGeom>
          <a:blipFill>
            <a:blip r:embed="rId4"/>
            <a:stretch>
              <a:fillRect l="0" t="-20259" r="0" b="-20259"/>
            </a:stretch>
          </a:blipFill>
        </p:spPr>
      </p:sp>
      <p:grpSp>
        <p:nvGrpSpPr>
          <p:cNvPr name="Group 15" id="15"/>
          <p:cNvGrpSpPr/>
          <p:nvPr/>
        </p:nvGrpSpPr>
        <p:grpSpPr>
          <a:xfrm rot="0">
            <a:off x="0" y="0"/>
            <a:ext cx="18288000" cy="10287000"/>
            <a:chOff x="0" y="0"/>
            <a:chExt cx="3402471" cy="1913890"/>
          </a:xfrm>
        </p:grpSpPr>
        <p:sp>
          <p:nvSpPr>
            <p:cNvPr name="Freeform 16" id="16"/>
            <p:cNvSpPr/>
            <p:nvPr/>
          </p:nvSpPr>
          <p:spPr>
            <a:xfrm flipH="false" flipV="false" rot="0">
              <a:off x="0" y="0"/>
              <a:ext cx="3402471" cy="1913890"/>
            </a:xfrm>
            <a:custGeom>
              <a:avLst/>
              <a:gdLst/>
              <a:ahLst/>
              <a:cxnLst/>
              <a:rect r="r" b="b" t="t" l="l"/>
              <a:pathLst>
                <a:path h="1913890" w="3402471">
                  <a:moveTo>
                    <a:pt x="0" y="0"/>
                  </a:moveTo>
                  <a:lnTo>
                    <a:pt x="0" y="1913890"/>
                  </a:lnTo>
                  <a:lnTo>
                    <a:pt x="3402471" y="1913890"/>
                  </a:lnTo>
                  <a:lnTo>
                    <a:pt x="3402471" y="0"/>
                  </a:lnTo>
                  <a:lnTo>
                    <a:pt x="0" y="0"/>
                  </a:lnTo>
                  <a:close/>
                  <a:moveTo>
                    <a:pt x="3341511" y="1852930"/>
                  </a:moveTo>
                  <a:lnTo>
                    <a:pt x="59690" y="1852930"/>
                  </a:lnTo>
                  <a:lnTo>
                    <a:pt x="59690" y="59690"/>
                  </a:lnTo>
                  <a:lnTo>
                    <a:pt x="3341511" y="59690"/>
                  </a:lnTo>
                  <a:lnTo>
                    <a:pt x="3341511" y="1852930"/>
                  </a:lnTo>
                  <a:close/>
                </a:path>
              </a:pathLst>
            </a:custGeom>
            <a:solidFill>
              <a:srgbClr val="4F88CB"/>
            </a:solidFill>
          </p:spPr>
        </p:sp>
      </p:grpSp>
    </p:spTree>
  </p:cSld>
  <p:clrMapOvr>
    <a:masterClrMapping/>
  </p:clrMapOvr>
</p:sld>
</file>

<file path=ppt/slides/slide67.xml><?xml version="1.0" encoding="utf-8"?>
<p:sld xmlns:p="http://schemas.openxmlformats.org/presentationml/2006/main" xmlns:a="http://schemas.openxmlformats.org/drawingml/2006/main">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9144000" y="-4599248"/>
            <a:ext cx="11424358" cy="9341503"/>
            <a:chOff x="0" y="0"/>
            <a:chExt cx="1913890" cy="1564955"/>
          </a:xfrm>
        </p:grpSpPr>
        <p:sp>
          <p:nvSpPr>
            <p:cNvPr name="Freeform 3" id="3"/>
            <p:cNvSpPr/>
            <p:nvPr/>
          </p:nvSpPr>
          <p:spPr>
            <a:xfrm flipH="false" flipV="false" rot="0">
              <a:off x="0" y="0"/>
              <a:ext cx="1913890" cy="1564955"/>
            </a:xfrm>
            <a:custGeom>
              <a:avLst/>
              <a:gdLst/>
              <a:ahLst/>
              <a:cxnLst/>
              <a:rect r="r" b="b" t="t" l="l"/>
              <a:pathLst>
                <a:path h="1564955" w="1913890">
                  <a:moveTo>
                    <a:pt x="0" y="0"/>
                  </a:moveTo>
                  <a:lnTo>
                    <a:pt x="1913890" y="0"/>
                  </a:lnTo>
                  <a:lnTo>
                    <a:pt x="1913890" y="1564955"/>
                  </a:lnTo>
                  <a:lnTo>
                    <a:pt x="0" y="1564955"/>
                  </a:lnTo>
                  <a:close/>
                </a:path>
              </a:pathLst>
            </a:custGeom>
            <a:solidFill>
              <a:srgbClr val="4F88CB"/>
            </a:solidFill>
          </p:spPr>
        </p:sp>
      </p:grpSp>
      <p:grpSp>
        <p:nvGrpSpPr>
          <p:cNvPr name="Group 4" id="4"/>
          <p:cNvGrpSpPr/>
          <p:nvPr/>
        </p:nvGrpSpPr>
        <p:grpSpPr>
          <a:xfrm rot="0">
            <a:off x="-2280358" y="4742255"/>
            <a:ext cx="11424358" cy="9341503"/>
            <a:chOff x="0" y="0"/>
            <a:chExt cx="1913890" cy="1564955"/>
          </a:xfrm>
        </p:grpSpPr>
        <p:sp>
          <p:nvSpPr>
            <p:cNvPr name="Freeform 5" id="5"/>
            <p:cNvSpPr/>
            <p:nvPr/>
          </p:nvSpPr>
          <p:spPr>
            <a:xfrm flipH="false" flipV="false" rot="0">
              <a:off x="0" y="0"/>
              <a:ext cx="1913890" cy="1564955"/>
            </a:xfrm>
            <a:custGeom>
              <a:avLst/>
              <a:gdLst/>
              <a:ahLst/>
              <a:cxnLst/>
              <a:rect r="r" b="b" t="t" l="l"/>
              <a:pathLst>
                <a:path h="1564955" w="1913890">
                  <a:moveTo>
                    <a:pt x="0" y="0"/>
                  </a:moveTo>
                  <a:lnTo>
                    <a:pt x="1913890" y="0"/>
                  </a:lnTo>
                  <a:lnTo>
                    <a:pt x="1913890" y="1564955"/>
                  </a:lnTo>
                  <a:lnTo>
                    <a:pt x="0" y="1564955"/>
                  </a:lnTo>
                  <a:close/>
                </a:path>
              </a:pathLst>
            </a:custGeom>
            <a:solidFill>
              <a:srgbClr val="4F88CB"/>
            </a:solidFill>
          </p:spPr>
        </p:sp>
      </p:grpSp>
      <p:grpSp>
        <p:nvGrpSpPr>
          <p:cNvPr name="Group 6" id="6"/>
          <p:cNvGrpSpPr/>
          <p:nvPr/>
        </p:nvGrpSpPr>
        <p:grpSpPr>
          <a:xfrm rot="0">
            <a:off x="3431821" y="3648925"/>
            <a:ext cx="11424358" cy="2186660"/>
            <a:chOff x="0" y="0"/>
            <a:chExt cx="1913890" cy="366325"/>
          </a:xfrm>
        </p:grpSpPr>
        <p:sp>
          <p:nvSpPr>
            <p:cNvPr name="Freeform 7" id="7"/>
            <p:cNvSpPr/>
            <p:nvPr/>
          </p:nvSpPr>
          <p:spPr>
            <a:xfrm flipH="false" flipV="false" rot="0">
              <a:off x="0" y="0"/>
              <a:ext cx="1913890" cy="366325"/>
            </a:xfrm>
            <a:custGeom>
              <a:avLst/>
              <a:gdLst/>
              <a:ahLst/>
              <a:cxnLst/>
              <a:rect r="r" b="b" t="t" l="l"/>
              <a:pathLst>
                <a:path h="366325" w="1913890">
                  <a:moveTo>
                    <a:pt x="0" y="0"/>
                  </a:moveTo>
                  <a:lnTo>
                    <a:pt x="1913890" y="0"/>
                  </a:lnTo>
                  <a:lnTo>
                    <a:pt x="1913890" y="366325"/>
                  </a:lnTo>
                  <a:lnTo>
                    <a:pt x="0" y="366325"/>
                  </a:lnTo>
                  <a:close/>
                </a:path>
              </a:pathLst>
            </a:custGeom>
            <a:solidFill>
              <a:srgbClr val="171717"/>
            </a:solidFill>
          </p:spPr>
        </p:sp>
      </p:grpSp>
      <p:sp>
        <p:nvSpPr>
          <p:cNvPr name="TextBox 8" id="8"/>
          <p:cNvSpPr txBox="true"/>
          <p:nvPr/>
        </p:nvSpPr>
        <p:spPr>
          <a:xfrm rot="0">
            <a:off x="4498839" y="4172760"/>
            <a:ext cx="9290322" cy="1024689"/>
          </a:xfrm>
          <a:prstGeom prst="rect">
            <a:avLst/>
          </a:prstGeom>
        </p:spPr>
        <p:txBody>
          <a:bodyPr anchor="t" rtlCol="false" tIns="0" lIns="0" bIns="0" rIns="0">
            <a:spAutoFit/>
          </a:bodyPr>
          <a:lstStyle/>
          <a:p>
            <a:pPr algn="ctr">
              <a:lnSpc>
                <a:spcPts val="8400"/>
              </a:lnSpc>
            </a:pPr>
            <a:r>
              <a:rPr lang="en-US" sz="6000">
                <a:solidFill>
                  <a:srgbClr val="FFFFFF"/>
                </a:solidFill>
                <a:latin typeface="Open Sans Extra Bold"/>
                <a:ea typeface="Open Sans Extra Bold"/>
                <a:cs typeface="Open Sans Extra Bold"/>
                <a:sym typeface="Open Sans Extra Bold"/>
              </a:rPr>
              <a:t>DIMENSIONI EDUCATIVE</a:t>
            </a:r>
          </a:p>
        </p:txBody>
      </p:sp>
      <p:sp>
        <p:nvSpPr>
          <p:cNvPr name="TextBox 9" id="9"/>
          <p:cNvSpPr txBox="true"/>
          <p:nvPr/>
        </p:nvSpPr>
        <p:spPr>
          <a:xfrm rot="0">
            <a:off x="15384536" y="642854"/>
            <a:ext cx="1874764" cy="685967"/>
          </a:xfrm>
          <a:prstGeom prst="rect">
            <a:avLst/>
          </a:prstGeom>
        </p:spPr>
        <p:txBody>
          <a:bodyPr anchor="t" rtlCol="false" tIns="0" lIns="0" bIns="0" rIns="0">
            <a:spAutoFit/>
          </a:bodyPr>
          <a:lstStyle/>
          <a:p>
            <a:pPr algn="ctr">
              <a:lnSpc>
                <a:spcPts val="5600"/>
              </a:lnSpc>
            </a:pPr>
            <a:r>
              <a:rPr lang="en-US" sz="4000">
                <a:solidFill>
                  <a:srgbClr val="FFFFFF"/>
                </a:solidFill>
                <a:latin typeface="Open Sans Extra Bold"/>
                <a:ea typeface="Open Sans Extra Bold"/>
                <a:cs typeface="Open Sans Extra Bold"/>
                <a:sym typeface="Open Sans Extra Bold"/>
              </a:rPr>
              <a:t>SPAZIO</a:t>
            </a:r>
          </a:p>
        </p:txBody>
      </p:sp>
      <p:sp>
        <p:nvSpPr>
          <p:cNvPr name="TextBox 10" id="10"/>
          <p:cNvSpPr txBox="true"/>
          <p:nvPr/>
        </p:nvSpPr>
        <p:spPr>
          <a:xfrm rot="0">
            <a:off x="880432" y="642854"/>
            <a:ext cx="1795651" cy="685967"/>
          </a:xfrm>
          <a:prstGeom prst="rect">
            <a:avLst/>
          </a:prstGeom>
        </p:spPr>
        <p:txBody>
          <a:bodyPr anchor="t" rtlCol="false" tIns="0" lIns="0" bIns="0" rIns="0">
            <a:spAutoFit/>
          </a:bodyPr>
          <a:lstStyle/>
          <a:p>
            <a:pPr algn="ctr">
              <a:lnSpc>
                <a:spcPts val="5600"/>
              </a:lnSpc>
            </a:pPr>
            <a:r>
              <a:rPr lang="en-US" sz="4000">
                <a:solidFill>
                  <a:srgbClr val="4F88CB"/>
                </a:solidFill>
                <a:latin typeface="Open Sans Extra Bold"/>
                <a:ea typeface="Open Sans Extra Bold"/>
                <a:cs typeface="Open Sans Extra Bold"/>
                <a:sym typeface="Open Sans Extra Bold"/>
              </a:rPr>
              <a:t>TEMPO</a:t>
            </a:r>
          </a:p>
        </p:txBody>
      </p:sp>
      <p:sp>
        <p:nvSpPr>
          <p:cNvPr name="TextBox 11" id="11"/>
          <p:cNvSpPr txBox="true"/>
          <p:nvPr/>
        </p:nvSpPr>
        <p:spPr>
          <a:xfrm rot="0">
            <a:off x="880432" y="8727039"/>
            <a:ext cx="3219858" cy="685967"/>
          </a:xfrm>
          <a:prstGeom prst="rect">
            <a:avLst/>
          </a:prstGeom>
        </p:spPr>
        <p:txBody>
          <a:bodyPr anchor="t" rtlCol="false" tIns="0" lIns="0" bIns="0" rIns="0">
            <a:spAutoFit/>
          </a:bodyPr>
          <a:lstStyle/>
          <a:p>
            <a:pPr algn="ctr">
              <a:lnSpc>
                <a:spcPts val="5600"/>
              </a:lnSpc>
            </a:pPr>
            <a:r>
              <a:rPr lang="en-US" sz="4000">
                <a:solidFill>
                  <a:srgbClr val="FFFFFF"/>
                </a:solidFill>
                <a:latin typeface="Open Sans Extra Bold"/>
                <a:ea typeface="Open Sans Extra Bold"/>
                <a:cs typeface="Open Sans Extra Bold"/>
                <a:sym typeface="Open Sans Extra Bold"/>
              </a:rPr>
              <a:t>STRUMENTO</a:t>
            </a:r>
          </a:p>
        </p:txBody>
      </p:sp>
      <p:sp>
        <p:nvSpPr>
          <p:cNvPr name="TextBox 12" id="12"/>
          <p:cNvSpPr txBox="true"/>
          <p:nvPr/>
        </p:nvSpPr>
        <p:spPr>
          <a:xfrm rot="0">
            <a:off x="14009520" y="8872454"/>
            <a:ext cx="3249780" cy="685967"/>
          </a:xfrm>
          <a:prstGeom prst="rect">
            <a:avLst/>
          </a:prstGeom>
        </p:spPr>
        <p:txBody>
          <a:bodyPr anchor="t" rtlCol="false" tIns="0" lIns="0" bIns="0" rIns="0">
            <a:spAutoFit/>
          </a:bodyPr>
          <a:lstStyle/>
          <a:p>
            <a:pPr algn="ctr">
              <a:lnSpc>
                <a:spcPts val="5600"/>
              </a:lnSpc>
            </a:pPr>
            <a:r>
              <a:rPr lang="en-US" sz="4000">
                <a:solidFill>
                  <a:srgbClr val="4F88CB"/>
                </a:solidFill>
                <a:latin typeface="Open Sans Extra Bold"/>
                <a:ea typeface="Open Sans Extra Bold"/>
                <a:cs typeface="Open Sans Extra Bold"/>
                <a:sym typeface="Open Sans Extra Bold"/>
              </a:rPr>
              <a:t>CONTENUTO</a:t>
            </a:r>
          </a:p>
        </p:txBody>
      </p:sp>
      <p:sp>
        <p:nvSpPr>
          <p:cNvPr name="TextBox 13" id="13"/>
          <p:cNvSpPr txBox="true"/>
          <p:nvPr/>
        </p:nvSpPr>
        <p:spPr>
          <a:xfrm rot="0">
            <a:off x="1093413" y="1845981"/>
            <a:ext cx="2793896" cy="581894"/>
          </a:xfrm>
          <a:prstGeom prst="rect">
            <a:avLst/>
          </a:prstGeom>
        </p:spPr>
        <p:txBody>
          <a:bodyPr anchor="t" rtlCol="false" tIns="0" lIns="0" bIns="0" rIns="0">
            <a:spAutoFit/>
          </a:bodyPr>
          <a:lstStyle/>
          <a:p>
            <a:pPr algn="ctr">
              <a:lnSpc>
                <a:spcPts val="4759"/>
              </a:lnSpc>
            </a:pPr>
            <a:r>
              <a:rPr lang="en-US" sz="3400">
                <a:solidFill>
                  <a:srgbClr val="5F8CB4"/>
                </a:solidFill>
                <a:latin typeface="Open Sans Light"/>
                <a:ea typeface="Open Sans Light"/>
                <a:cs typeface="Open Sans Light"/>
                <a:sym typeface="Open Sans Light"/>
              </a:rPr>
              <a:t>Quanto gioco?</a:t>
            </a:r>
          </a:p>
        </p:txBody>
      </p:sp>
      <p:sp>
        <p:nvSpPr>
          <p:cNvPr name="TextBox 14" id="14"/>
          <p:cNvSpPr txBox="true"/>
          <p:nvPr/>
        </p:nvSpPr>
        <p:spPr>
          <a:xfrm rot="0">
            <a:off x="4615618" y="1004537"/>
            <a:ext cx="3158133" cy="581894"/>
          </a:xfrm>
          <a:prstGeom prst="rect">
            <a:avLst/>
          </a:prstGeom>
        </p:spPr>
        <p:txBody>
          <a:bodyPr anchor="t" rtlCol="false" tIns="0" lIns="0" bIns="0" rIns="0">
            <a:spAutoFit/>
          </a:bodyPr>
          <a:lstStyle/>
          <a:p>
            <a:pPr algn="ctr">
              <a:lnSpc>
                <a:spcPts val="4759"/>
              </a:lnSpc>
            </a:pPr>
            <a:r>
              <a:rPr lang="en-US" sz="3400">
                <a:solidFill>
                  <a:srgbClr val="5F8CB4"/>
                </a:solidFill>
                <a:latin typeface="Open Sans Light"/>
                <a:ea typeface="Open Sans Light"/>
                <a:cs typeface="Open Sans Light"/>
                <a:sym typeface="Open Sans Light"/>
              </a:rPr>
              <a:t>A che ora gioco?</a:t>
            </a:r>
          </a:p>
        </p:txBody>
      </p:sp>
      <p:sp>
        <p:nvSpPr>
          <p:cNvPr name="TextBox 15" id="15"/>
          <p:cNvSpPr txBox="true"/>
          <p:nvPr/>
        </p:nvSpPr>
        <p:spPr>
          <a:xfrm rot="0">
            <a:off x="3545271" y="2624768"/>
            <a:ext cx="4408446" cy="581894"/>
          </a:xfrm>
          <a:prstGeom prst="rect">
            <a:avLst/>
          </a:prstGeom>
        </p:spPr>
        <p:txBody>
          <a:bodyPr anchor="t" rtlCol="false" tIns="0" lIns="0" bIns="0" rIns="0">
            <a:spAutoFit/>
          </a:bodyPr>
          <a:lstStyle/>
          <a:p>
            <a:pPr algn="ctr">
              <a:lnSpc>
                <a:spcPts val="4759"/>
              </a:lnSpc>
            </a:pPr>
            <a:r>
              <a:rPr lang="en-US" sz="3400">
                <a:solidFill>
                  <a:srgbClr val="5F8CB4"/>
                </a:solidFill>
                <a:latin typeface="Open Sans Light"/>
                <a:ea typeface="Open Sans Light"/>
                <a:cs typeface="Open Sans Light"/>
                <a:sym typeface="Open Sans Light"/>
              </a:rPr>
              <a:t>Quanto vorrei giocare?</a:t>
            </a:r>
          </a:p>
        </p:txBody>
      </p:sp>
      <p:sp>
        <p:nvSpPr>
          <p:cNvPr name="TextBox 16" id="16"/>
          <p:cNvSpPr txBox="true"/>
          <p:nvPr/>
        </p:nvSpPr>
        <p:spPr>
          <a:xfrm rot="0">
            <a:off x="15269484" y="7403837"/>
            <a:ext cx="2587573" cy="581894"/>
          </a:xfrm>
          <a:prstGeom prst="rect">
            <a:avLst/>
          </a:prstGeom>
        </p:spPr>
        <p:txBody>
          <a:bodyPr anchor="t" rtlCol="false" tIns="0" lIns="0" bIns="0" rIns="0">
            <a:spAutoFit/>
          </a:bodyPr>
          <a:lstStyle/>
          <a:p>
            <a:pPr algn="ctr">
              <a:lnSpc>
                <a:spcPts val="4759"/>
              </a:lnSpc>
            </a:pPr>
            <a:r>
              <a:rPr lang="en-US" sz="3400">
                <a:solidFill>
                  <a:srgbClr val="5F8CB4"/>
                </a:solidFill>
                <a:latin typeface="Open Sans Light"/>
                <a:ea typeface="Open Sans Light"/>
                <a:cs typeface="Open Sans Light"/>
                <a:sym typeface="Open Sans Light"/>
              </a:rPr>
              <a:t>A cosa gioco?</a:t>
            </a:r>
          </a:p>
        </p:txBody>
      </p:sp>
      <p:sp>
        <p:nvSpPr>
          <p:cNvPr name="TextBox 17" id="17"/>
          <p:cNvSpPr txBox="true"/>
          <p:nvPr/>
        </p:nvSpPr>
        <p:spPr>
          <a:xfrm rot="0">
            <a:off x="9614156" y="7919056"/>
            <a:ext cx="4382283" cy="581894"/>
          </a:xfrm>
          <a:prstGeom prst="rect">
            <a:avLst/>
          </a:prstGeom>
        </p:spPr>
        <p:txBody>
          <a:bodyPr anchor="t" rtlCol="false" tIns="0" lIns="0" bIns="0" rIns="0">
            <a:spAutoFit/>
          </a:bodyPr>
          <a:lstStyle/>
          <a:p>
            <a:pPr algn="ctr">
              <a:lnSpc>
                <a:spcPts val="4759"/>
              </a:lnSpc>
            </a:pPr>
            <a:r>
              <a:rPr lang="en-US" sz="3400">
                <a:solidFill>
                  <a:srgbClr val="5F8CB4"/>
                </a:solidFill>
                <a:latin typeface="Open Sans Light"/>
                <a:ea typeface="Open Sans Light"/>
                <a:cs typeface="Open Sans Light"/>
                <a:sym typeface="Open Sans Light"/>
              </a:rPr>
              <a:t>Cosa contiene il gioco?</a:t>
            </a:r>
          </a:p>
        </p:txBody>
      </p:sp>
      <p:sp>
        <p:nvSpPr>
          <p:cNvPr name="TextBox 18" id="18"/>
          <p:cNvSpPr txBox="true"/>
          <p:nvPr/>
        </p:nvSpPr>
        <p:spPr>
          <a:xfrm rot="0">
            <a:off x="11133150" y="6402159"/>
            <a:ext cx="5098852" cy="581894"/>
          </a:xfrm>
          <a:prstGeom prst="rect">
            <a:avLst/>
          </a:prstGeom>
        </p:spPr>
        <p:txBody>
          <a:bodyPr anchor="t" rtlCol="false" tIns="0" lIns="0" bIns="0" rIns="0">
            <a:spAutoFit/>
          </a:bodyPr>
          <a:lstStyle/>
          <a:p>
            <a:pPr algn="ctr">
              <a:lnSpc>
                <a:spcPts val="4759"/>
              </a:lnSpc>
            </a:pPr>
            <a:r>
              <a:rPr lang="en-US" sz="3400">
                <a:solidFill>
                  <a:srgbClr val="5F8CB4"/>
                </a:solidFill>
                <a:latin typeface="Open Sans Light"/>
                <a:ea typeface="Open Sans Light"/>
                <a:cs typeface="Open Sans Light"/>
                <a:sym typeface="Open Sans Light"/>
              </a:rPr>
              <a:t>Cosa sento quando gioco?</a:t>
            </a:r>
          </a:p>
        </p:txBody>
      </p:sp>
      <p:sp>
        <p:nvSpPr>
          <p:cNvPr name="TextBox 19" id="19"/>
          <p:cNvSpPr txBox="true"/>
          <p:nvPr/>
        </p:nvSpPr>
        <p:spPr>
          <a:xfrm rot="0">
            <a:off x="1512122" y="6402159"/>
            <a:ext cx="3375892" cy="581894"/>
          </a:xfrm>
          <a:prstGeom prst="rect">
            <a:avLst/>
          </a:prstGeom>
        </p:spPr>
        <p:txBody>
          <a:bodyPr anchor="t" rtlCol="false" tIns="0" lIns="0" bIns="0" rIns="0">
            <a:spAutoFit/>
          </a:bodyPr>
          <a:lstStyle/>
          <a:p>
            <a:pPr algn="ctr">
              <a:lnSpc>
                <a:spcPts val="4759"/>
              </a:lnSpc>
            </a:pPr>
            <a:r>
              <a:rPr lang="en-US" sz="3400">
                <a:solidFill>
                  <a:srgbClr val="FFFFFF"/>
                </a:solidFill>
                <a:latin typeface="Open Sans Light"/>
                <a:ea typeface="Open Sans Light"/>
                <a:cs typeface="Open Sans Light"/>
                <a:sym typeface="Open Sans Light"/>
              </a:rPr>
              <a:t>Che console uso?</a:t>
            </a:r>
          </a:p>
        </p:txBody>
      </p:sp>
      <p:sp>
        <p:nvSpPr>
          <p:cNvPr name="TextBox 20" id="20"/>
          <p:cNvSpPr txBox="true"/>
          <p:nvPr/>
        </p:nvSpPr>
        <p:spPr>
          <a:xfrm rot="0">
            <a:off x="3193175" y="7403837"/>
            <a:ext cx="4080084" cy="581894"/>
          </a:xfrm>
          <a:prstGeom prst="rect">
            <a:avLst/>
          </a:prstGeom>
        </p:spPr>
        <p:txBody>
          <a:bodyPr anchor="t" rtlCol="false" tIns="0" lIns="0" bIns="0" rIns="0">
            <a:spAutoFit/>
          </a:bodyPr>
          <a:lstStyle/>
          <a:p>
            <a:pPr algn="ctr">
              <a:lnSpc>
                <a:spcPts val="4759"/>
              </a:lnSpc>
            </a:pPr>
            <a:r>
              <a:rPr lang="en-US" sz="3400">
                <a:solidFill>
                  <a:srgbClr val="FFFFFF"/>
                </a:solidFill>
                <a:latin typeface="Open Sans Light"/>
                <a:ea typeface="Open Sans Light"/>
                <a:cs typeface="Open Sans Light"/>
                <a:sym typeface="Open Sans Light"/>
              </a:rPr>
              <a:t>Di chi è il dispositivo?</a:t>
            </a:r>
          </a:p>
        </p:txBody>
      </p:sp>
      <p:sp>
        <p:nvSpPr>
          <p:cNvPr name="TextBox 21" id="21"/>
          <p:cNvSpPr txBox="true"/>
          <p:nvPr/>
        </p:nvSpPr>
        <p:spPr>
          <a:xfrm rot="0">
            <a:off x="11147642" y="1519756"/>
            <a:ext cx="2321249" cy="581894"/>
          </a:xfrm>
          <a:prstGeom prst="rect">
            <a:avLst/>
          </a:prstGeom>
        </p:spPr>
        <p:txBody>
          <a:bodyPr anchor="t" rtlCol="false" tIns="0" lIns="0" bIns="0" rIns="0">
            <a:spAutoFit/>
          </a:bodyPr>
          <a:lstStyle/>
          <a:p>
            <a:pPr algn="ctr">
              <a:lnSpc>
                <a:spcPts val="4759"/>
              </a:lnSpc>
            </a:pPr>
            <a:r>
              <a:rPr lang="en-US" sz="3400">
                <a:solidFill>
                  <a:srgbClr val="FFFFFF"/>
                </a:solidFill>
                <a:latin typeface="Open Sans Light"/>
                <a:ea typeface="Open Sans Light"/>
                <a:cs typeface="Open Sans Light"/>
                <a:sym typeface="Open Sans Light"/>
              </a:rPr>
              <a:t>Dove gioco?</a:t>
            </a:r>
          </a:p>
        </p:txBody>
      </p:sp>
      <p:sp>
        <p:nvSpPr>
          <p:cNvPr name="TextBox 22" id="22"/>
          <p:cNvSpPr txBox="true"/>
          <p:nvPr/>
        </p:nvSpPr>
        <p:spPr>
          <a:xfrm rot="0">
            <a:off x="13783301" y="2361200"/>
            <a:ext cx="2773686" cy="581894"/>
          </a:xfrm>
          <a:prstGeom prst="rect">
            <a:avLst/>
          </a:prstGeom>
        </p:spPr>
        <p:txBody>
          <a:bodyPr anchor="t" rtlCol="false" tIns="0" lIns="0" bIns="0" rIns="0">
            <a:spAutoFit/>
          </a:bodyPr>
          <a:lstStyle/>
          <a:p>
            <a:pPr algn="ctr">
              <a:lnSpc>
                <a:spcPts val="4759"/>
              </a:lnSpc>
            </a:pPr>
            <a:r>
              <a:rPr lang="en-US" sz="3400">
                <a:solidFill>
                  <a:srgbClr val="FFFFFF"/>
                </a:solidFill>
                <a:latin typeface="Open Sans Light"/>
                <a:ea typeface="Open Sans Light"/>
                <a:cs typeface="Open Sans Light"/>
                <a:sym typeface="Open Sans Light"/>
              </a:rPr>
              <a:t>Con chi gioco?</a:t>
            </a:r>
          </a:p>
        </p:txBody>
      </p:sp>
    </p:spTree>
  </p:cSld>
  <p:clrMapOvr>
    <a:masterClrMapping/>
  </p:clrMapOvr>
</p:sld>
</file>

<file path=ppt/slides/slide68.xml><?xml version="1.0" encoding="utf-8"?>
<p:sld xmlns:p="http://schemas.openxmlformats.org/presentationml/2006/main" xmlns:a="http://schemas.openxmlformats.org/drawingml/2006/main">
  <p:cSld>
    <p:bg>
      <p:bgPr>
        <a:solidFill>
          <a:srgbClr val="1B1A1A"/>
        </a:solidFill>
      </p:bgPr>
    </p:bg>
    <p:spTree>
      <p:nvGrpSpPr>
        <p:cNvPr id="1" name=""/>
        <p:cNvGrpSpPr/>
        <p:nvPr/>
      </p:nvGrpSpPr>
      <p:grpSpPr>
        <a:xfrm>
          <a:off x="0" y="0"/>
          <a:ext cx="0" cy="0"/>
          <a:chOff x="0" y="0"/>
          <a:chExt cx="0" cy="0"/>
        </a:xfrm>
      </p:grpSpPr>
      <p:sp>
        <p:nvSpPr>
          <p:cNvPr name="AutoShape 2" id="2"/>
          <p:cNvSpPr/>
          <p:nvPr/>
        </p:nvSpPr>
        <p:spPr>
          <a:xfrm rot="0">
            <a:off x="0" y="4814854"/>
            <a:ext cx="18288000" cy="5472146"/>
          </a:xfrm>
          <a:prstGeom prst="rect">
            <a:avLst/>
          </a:prstGeom>
          <a:solidFill>
            <a:srgbClr val="FFFFFF"/>
          </a:solidFill>
        </p:spPr>
      </p:sp>
      <p:grpSp>
        <p:nvGrpSpPr>
          <p:cNvPr name="Group 3" id="3"/>
          <p:cNvGrpSpPr/>
          <p:nvPr/>
        </p:nvGrpSpPr>
        <p:grpSpPr>
          <a:xfrm rot="0">
            <a:off x="16572909" y="8991875"/>
            <a:ext cx="686391" cy="266425"/>
            <a:chOff x="0" y="0"/>
            <a:chExt cx="1105903" cy="429260"/>
          </a:xfrm>
        </p:grpSpPr>
        <p:sp>
          <p:nvSpPr>
            <p:cNvPr name="Freeform 4" id="4"/>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sp>
        <p:nvSpPr>
          <p:cNvPr name="AutoShape 5" id="5"/>
          <p:cNvSpPr/>
          <p:nvPr/>
        </p:nvSpPr>
        <p:spPr>
          <a:xfrm rot="0">
            <a:off x="1028700" y="4814854"/>
            <a:ext cx="17402011" cy="11639"/>
          </a:xfrm>
          <a:prstGeom prst="rect">
            <a:avLst/>
          </a:prstGeom>
          <a:solidFill>
            <a:srgbClr val="1B1A1A"/>
          </a:solidFill>
        </p:spPr>
      </p:sp>
      <p:sp>
        <p:nvSpPr>
          <p:cNvPr name="TextBox 6" id="6"/>
          <p:cNvSpPr txBox="true"/>
          <p:nvPr/>
        </p:nvSpPr>
        <p:spPr>
          <a:xfrm rot="0">
            <a:off x="1028700" y="1095375"/>
            <a:ext cx="14850996" cy="994778"/>
          </a:xfrm>
          <a:prstGeom prst="rect">
            <a:avLst/>
          </a:prstGeom>
        </p:spPr>
        <p:txBody>
          <a:bodyPr anchor="t" rtlCol="false" tIns="0" lIns="0" bIns="0" rIns="0">
            <a:spAutoFit/>
          </a:bodyPr>
          <a:lstStyle/>
          <a:p>
            <a:pPr algn="l">
              <a:lnSpc>
                <a:spcPts val="7700"/>
              </a:lnSpc>
            </a:pPr>
            <a:r>
              <a:rPr lang="en-US" sz="7000" b="true">
                <a:solidFill>
                  <a:srgbClr val="FFFFFF"/>
                </a:solidFill>
                <a:latin typeface="Muli Black"/>
                <a:ea typeface="Muli Black"/>
                <a:cs typeface="Muli Black"/>
                <a:sym typeface="Muli Black"/>
              </a:rPr>
              <a:t>PERCORSO EDUCATIVO TIPO</a:t>
            </a:r>
          </a:p>
        </p:txBody>
      </p:sp>
      <p:grpSp>
        <p:nvGrpSpPr>
          <p:cNvPr name="Group 7" id="7"/>
          <p:cNvGrpSpPr/>
          <p:nvPr/>
        </p:nvGrpSpPr>
        <p:grpSpPr>
          <a:xfrm rot="0">
            <a:off x="1028700" y="4689854"/>
            <a:ext cx="250000" cy="250000"/>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9" id="9"/>
          <p:cNvGrpSpPr/>
          <p:nvPr/>
        </p:nvGrpSpPr>
        <p:grpSpPr>
          <a:xfrm rot="0">
            <a:off x="1028700" y="5511354"/>
            <a:ext cx="2538651" cy="1255028"/>
            <a:chOff x="0" y="0"/>
            <a:chExt cx="3384868" cy="1673371"/>
          </a:xfrm>
        </p:grpSpPr>
        <p:sp>
          <p:nvSpPr>
            <p:cNvPr name="TextBox 10" id="10"/>
            <p:cNvSpPr txBox="true"/>
            <p:nvPr/>
          </p:nvSpPr>
          <p:spPr>
            <a:xfrm rot="0">
              <a:off x="0" y="28575"/>
              <a:ext cx="3384868" cy="468285"/>
            </a:xfrm>
            <a:prstGeom prst="rect">
              <a:avLst/>
            </a:prstGeom>
          </p:spPr>
          <p:txBody>
            <a:bodyPr anchor="t" rtlCol="false" tIns="0" lIns="0" bIns="0" rIns="0">
              <a:spAutoFit/>
            </a:bodyPr>
            <a:lstStyle/>
            <a:p>
              <a:pPr algn="l">
                <a:lnSpc>
                  <a:spcPts val="2750"/>
                </a:lnSpc>
              </a:pPr>
              <a:r>
                <a:rPr lang="en-US" sz="2500" b="true">
                  <a:solidFill>
                    <a:srgbClr val="1B1A1A"/>
                  </a:solidFill>
                  <a:latin typeface="Muli Regular Bold"/>
                  <a:ea typeface="Muli Regular Bold"/>
                  <a:cs typeface="Muli Regular Bold"/>
                  <a:sym typeface="Muli Regular Bold"/>
                </a:rPr>
                <a:t>STRUMENTI</a:t>
              </a:r>
            </a:p>
          </p:txBody>
        </p:sp>
        <p:sp>
          <p:nvSpPr>
            <p:cNvPr name="TextBox 11" id="11"/>
            <p:cNvSpPr txBox="true"/>
            <p:nvPr/>
          </p:nvSpPr>
          <p:spPr>
            <a:xfrm rot="0">
              <a:off x="0" y="728558"/>
              <a:ext cx="3384868" cy="944813"/>
            </a:xfrm>
            <a:prstGeom prst="rect">
              <a:avLst/>
            </a:prstGeom>
          </p:spPr>
          <p:txBody>
            <a:bodyPr anchor="t" rtlCol="false" tIns="0" lIns="0" bIns="0" rIns="0">
              <a:spAutoFit/>
            </a:bodyPr>
            <a:lstStyle/>
            <a:p>
              <a:pPr algn="l">
                <a:lnSpc>
                  <a:spcPts val="2999"/>
                </a:lnSpc>
              </a:pPr>
              <a:r>
                <a:rPr lang="en-US" sz="1999">
                  <a:solidFill>
                    <a:srgbClr val="1B1A1A"/>
                  </a:solidFill>
                  <a:latin typeface="Muli Regular"/>
                  <a:ea typeface="Muli Regular"/>
                  <a:cs typeface="Muli Regular"/>
                  <a:sym typeface="Muli Regular"/>
                </a:rPr>
                <a:t>Su che dispositivo usa mio figlio?</a:t>
              </a:r>
            </a:p>
          </p:txBody>
        </p:sp>
      </p:grpSp>
      <p:sp>
        <p:nvSpPr>
          <p:cNvPr name="TextBox 12" id="12"/>
          <p:cNvSpPr txBox="true"/>
          <p:nvPr/>
        </p:nvSpPr>
        <p:spPr>
          <a:xfrm rot="0">
            <a:off x="1028700" y="3505913"/>
            <a:ext cx="1036874" cy="707691"/>
          </a:xfrm>
          <a:prstGeom prst="rect">
            <a:avLst/>
          </a:prstGeom>
        </p:spPr>
        <p:txBody>
          <a:bodyPr anchor="t" rtlCol="false" tIns="0" lIns="0" bIns="0" rIns="0">
            <a:spAutoFit/>
          </a:bodyPr>
          <a:lstStyle/>
          <a:p>
            <a:pPr algn="l">
              <a:lnSpc>
                <a:spcPts val="5500"/>
              </a:lnSpc>
            </a:pPr>
            <a:r>
              <a:rPr lang="en-US" sz="5000">
                <a:solidFill>
                  <a:srgbClr val="FFFFFF"/>
                </a:solidFill>
                <a:latin typeface="Muli Bold"/>
                <a:ea typeface="Muli Bold"/>
                <a:cs typeface="Muli Bold"/>
                <a:sym typeface="Muli Bold"/>
              </a:rPr>
              <a:t>01</a:t>
            </a:r>
          </a:p>
        </p:txBody>
      </p:sp>
      <p:grpSp>
        <p:nvGrpSpPr>
          <p:cNvPr name="Group 13" id="13"/>
          <p:cNvGrpSpPr/>
          <p:nvPr/>
        </p:nvGrpSpPr>
        <p:grpSpPr>
          <a:xfrm rot="0">
            <a:off x="4161176" y="4689854"/>
            <a:ext cx="250000" cy="250000"/>
            <a:chOff x="0" y="0"/>
            <a:chExt cx="6350000" cy="6350000"/>
          </a:xfrm>
        </p:grpSpPr>
        <p:sp>
          <p:nvSpPr>
            <p:cNvPr name="Freeform 14" id="1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15" id="15"/>
          <p:cNvGrpSpPr/>
          <p:nvPr/>
        </p:nvGrpSpPr>
        <p:grpSpPr>
          <a:xfrm rot="0">
            <a:off x="4161176" y="5511354"/>
            <a:ext cx="2538651" cy="2738923"/>
            <a:chOff x="0" y="0"/>
            <a:chExt cx="3384868" cy="3651897"/>
          </a:xfrm>
        </p:grpSpPr>
        <p:sp>
          <p:nvSpPr>
            <p:cNvPr name="TextBox 16" id="16"/>
            <p:cNvSpPr txBox="true"/>
            <p:nvPr/>
          </p:nvSpPr>
          <p:spPr>
            <a:xfrm rot="0">
              <a:off x="0" y="28575"/>
              <a:ext cx="3384868" cy="468285"/>
            </a:xfrm>
            <a:prstGeom prst="rect">
              <a:avLst/>
            </a:prstGeom>
          </p:spPr>
          <p:txBody>
            <a:bodyPr anchor="t" rtlCol="false" tIns="0" lIns="0" bIns="0" rIns="0">
              <a:spAutoFit/>
            </a:bodyPr>
            <a:lstStyle/>
            <a:p>
              <a:pPr algn="l">
                <a:lnSpc>
                  <a:spcPts val="2750"/>
                </a:lnSpc>
              </a:pPr>
              <a:r>
                <a:rPr lang="en-US" sz="2500" b="true">
                  <a:solidFill>
                    <a:srgbClr val="1B1A1A"/>
                  </a:solidFill>
                  <a:latin typeface="Muli Regular Bold"/>
                  <a:ea typeface="Muli Regular Bold"/>
                  <a:cs typeface="Muli Regular Bold"/>
                  <a:sym typeface="Muli Regular Bold"/>
                </a:rPr>
                <a:t>TITOLI</a:t>
              </a:r>
            </a:p>
          </p:txBody>
        </p:sp>
        <p:sp>
          <p:nvSpPr>
            <p:cNvPr name="TextBox 17" id="17"/>
            <p:cNvSpPr txBox="true"/>
            <p:nvPr/>
          </p:nvSpPr>
          <p:spPr>
            <a:xfrm rot="0">
              <a:off x="0" y="728558"/>
              <a:ext cx="3384868" cy="2923340"/>
            </a:xfrm>
            <a:prstGeom prst="rect">
              <a:avLst/>
            </a:prstGeom>
          </p:spPr>
          <p:txBody>
            <a:bodyPr anchor="t" rtlCol="false" tIns="0" lIns="0" bIns="0" rIns="0">
              <a:spAutoFit/>
            </a:bodyPr>
            <a:lstStyle/>
            <a:p>
              <a:pPr algn="l">
                <a:lnSpc>
                  <a:spcPts val="2999"/>
                </a:lnSpc>
              </a:pPr>
              <a:r>
                <a:rPr lang="en-US" sz="1999">
                  <a:solidFill>
                    <a:srgbClr val="1B1A1A"/>
                  </a:solidFill>
                  <a:latin typeface="Muli Regular"/>
                  <a:ea typeface="Muli Regular"/>
                  <a:cs typeface="Muli Regular"/>
                  <a:sym typeface="Muli Regular"/>
                </a:rPr>
                <a:t>Che contenuti gli piacciono e quali sono adatti alla sua età? Cosa contengono questi contenuti?</a:t>
              </a:r>
            </a:p>
          </p:txBody>
        </p:sp>
      </p:grpSp>
      <p:sp>
        <p:nvSpPr>
          <p:cNvPr name="TextBox 18" id="18"/>
          <p:cNvSpPr txBox="true"/>
          <p:nvPr/>
        </p:nvSpPr>
        <p:spPr>
          <a:xfrm rot="0">
            <a:off x="4161176" y="3502404"/>
            <a:ext cx="1036874" cy="711200"/>
          </a:xfrm>
          <a:prstGeom prst="rect">
            <a:avLst/>
          </a:prstGeom>
        </p:spPr>
        <p:txBody>
          <a:bodyPr anchor="t" rtlCol="false" tIns="0" lIns="0" bIns="0" rIns="0">
            <a:spAutoFit/>
          </a:bodyPr>
          <a:lstStyle/>
          <a:p>
            <a:pPr algn="l">
              <a:lnSpc>
                <a:spcPts val="5500"/>
              </a:lnSpc>
            </a:pPr>
            <a:r>
              <a:rPr lang="en-US" sz="5000">
                <a:solidFill>
                  <a:srgbClr val="FFFFFF"/>
                </a:solidFill>
                <a:latin typeface="Muli Bold"/>
                <a:ea typeface="Muli Bold"/>
                <a:cs typeface="Muli Bold"/>
                <a:sym typeface="Muli Bold"/>
              </a:rPr>
              <a:t>02</a:t>
            </a:r>
          </a:p>
        </p:txBody>
      </p:sp>
      <p:grpSp>
        <p:nvGrpSpPr>
          <p:cNvPr name="Group 19" id="19"/>
          <p:cNvGrpSpPr/>
          <p:nvPr/>
        </p:nvGrpSpPr>
        <p:grpSpPr>
          <a:xfrm rot="0">
            <a:off x="7435762" y="4689854"/>
            <a:ext cx="250000" cy="250000"/>
            <a:chOff x="0" y="0"/>
            <a:chExt cx="6350000" cy="6350000"/>
          </a:xfrm>
        </p:grpSpPr>
        <p:sp>
          <p:nvSpPr>
            <p:cNvPr name="Freeform 20" id="2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21" id="21"/>
          <p:cNvGrpSpPr/>
          <p:nvPr/>
        </p:nvGrpSpPr>
        <p:grpSpPr>
          <a:xfrm rot="0">
            <a:off x="7435762" y="5511354"/>
            <a:ext cx="2538651" cy="1255028"/>
            <a:chOff x="0" y="0"/>
            <a:chExt cx="3384868" cy="1673371"/>
          </a:xfrm>
        </p:grpSpPr>
        <p:sp>
          <p:nvSpPr>
            <p:cNvPr name="TextBox 22" id="22"/>
            <p:cNvSpPr txBox="true"/>
            <p:nvPr/>
          </p:nvSpPr>
          <p:spPr>
            <a:xfrm rot="0">
              <a:off x="0" y="28575"/>
              <a:ext cx="3384868" cy="468285"/>
            </a:xfrm>
            <a:prstGeom prst="rect">
              <a:avLst/>
            </a:prstGeom>
          </p:spPr>
          <p:txBody>
            <a:bodyPr anchor="t" rtlCol="false" tIns="0" lIns="0" bIns="0" rIns="0">
              <a:spAutoFit/>
            </a:bodyPr>
            <a:lstStyle/>
            <a:p>
              <a:pPr algn="l">
                <a:lnSpc>
                  <a:spcPts val="2750"/>
                </a:lnSpc>
              </a:pPr>
              <a:r>
                <a:rPr lang="en-US" sz="2500" b="true">
                  <a:solidFill>
                    <a:srgbClr val="1B1A1A"/>
                  </a:solidFill>
                  <a:latin typeface="Muli Regular Bold"/>
                  <a:ea typeface="Muli Regular Bold"/>
                  <a:cs typeface="Muli Regular Bold"/>
                  <a:sym typeface="Muli Regular Bold"/>
                </a:rPr>
                <a:t>SPAZIO/TEMPO</a:t>
              </a:r>
            </a:p>
          </p:txBody>
        </p:sp>
        <p:sp>
          <p:nvSpPr>
            <p:cNvPr name="TextBox 23" id="23"/>
            <p:cNvSpPr txBox="true"/>
            <p:nvPr/>
          </p:nvSpPr>
          <p:spPr>
            <a:xfrm rot="0">
              <a:off x="0" y="719033"/>
              <a:ext cx="3384868" cy="954338"/>
            </a:xfrm>
            <a:prstGeom prst="rect">
              <a:avLst/>
            </a:prstGeom>
          </p:spPr>
          <p:txBody>
            <a:bodyPr anchor="t" rtlCol="false" tIns="0" lIns="0" bIns="0" rIns="0">
              <a:spAutoFit/>
            </a:bodyPr>
            <a:lstStyle/>
            <a:p>
              <a:pPr algn="l">
                <a:lnSpc>
                  <a:spcPts val="3000"/>
                </a:lnSpc>
              </a:pPr>
              <a:r>
                <a:rPr lang="en-US" sz="2000">
                  <a:solidFill>
                    <a:srgbClr val="1B1A1A"/>
                  </a:solidFill>
                  <a:latin typeface="Muli Regular"/>
                  <a:ea typeface="Muli Regular"/>
                  <a:cs typeface="Muli Regular"/>
                  <a:sym typeface="Muli Regular"/>
                </a:rPr>
                <a:t>Quando accede? Dove? Quanto?</a:t>
              </a:r>
            </a:p>
          </p:txBody>
        </p:sp>
      </p:grpSp>
      <p:sp>
        <p:nvSpPr>
          <p:cNvPr name="TextBox 24" id="24"/>
          <p:cNvSpPr txBox="true"/>
          <p:nvPr/>
        </p:nvSpPr>
        <p:spPr>
          <a:xfrm rot="0">
            <a:off x="7417324" y="3498895"/>
            <a:ext cx="1036874" cy="711200"/>
          </a:xfrm>
          <a:prstGeom prst="rect">
            <a:avLst/>
          </a:prstGeom>
        </p:spPr>
        <p:txBody>
          <a:bodyPr anchor="t" rtlCol="false" tIns="0" lIns="0" bIns="0" rIns="0">
            <a:spAutoFit/>
          </a:bodyPr>
          <a:lstStyle/>
          <a:p>
            <a:pPr algn="l">
              <a:lnSpc>
                <a:spcPts val="5500"/>
              </a:lnSpc>
            </a:pPr>
            <a:r>
              <a:rPr lang="en-US" sz="5000">
                <a:solidFill>
                  <a:srgbClr val="FFFFFF"/>
                </a:solidFill>
                <a:latin typeface="Muli Bold"/>
                <a:ea typeface="Muli Bold"/>
                <a:cs typeface="Muli Bold"/>
                <a:sym typeface="Muli Bold"/>
              </a:rPr>
              <a:t>03</a:t>
            </a:r>
          </a:p>
        </p:txBody>
      </p:sp>
      <p:grpSp>
        <p:nvGrpSpPr>
          <p:cNvPr name="Group 25" id="25"/>
          <p:cNvGrpSpPr/>
          <p:nvPr/>
        </p:nvGrpSpPr>
        <p:grpSpPr>
          <a:xfrm rot="0">
            <a:off x="10729955" y="4701493"/>
            <a:ext cx="250000" cy="250000"/>
            <a:chOff x="0" y="0"/>
            <a:chExt cx="6350000" cy="6350000"/>
          </a:xfrm>
        </p:grpSpPr>
        <p:sp>
          <p:nvSpPr>
            <p:cNvPr name="Freeform 26" id="2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27" id="27"/>
          <p:cNvGrpSpPr/>
          <p:nvPr/>
        </p:nvGrpSpPr>
        <p:grpSpPr>
          <a:xfrm rot="0">
            <a:off x="10729955" y="5511354"/>
            <a:ext cx="2538651" cy="3561081"/>
            <a:chOff x="0" y="0"/>
            <a:chExt cx="3384868" cy="4748108"/>
          </a:xfrm>
        </p:grpSpPr>
        <p:sp>
          <p:nvSpPr>
            <p:cNvPr name="TextBox 28" id="28"/>
            <p:cNvSpPr txBox="true"/>
            <p:nvPr/>
          </p:nvSpPr>
          <p:spPr>
            <a:xfrm rot="0">
              <a:off x="0" y="28575"/>
              <a:ext cx="3384868" cy="468285"/>
            </a:xfrm>
            <a:prstGeom prst="rect">
              <a:avLst/>
            </a:prstGeom>
          </p:spPr>
          <p:txBody>
            <a:bodyPr anchor="t" rtlCol="false" tIns="0" lIns="0" bIns="0" rIns="0">
              <a:spAutoFit/>
            </a:bodyPr>
            <a:lstStyle/>
            <a:p>
              <a:pPr algn="l">
                <a:lnSpc>
                  <a:spcPts val="2750"/>
                </a:lnSpc>
              </a:pPr>
              <a:r>
                <a:rPr lang="en-US" sz="2500" b="true">
                  <a:solidFill>
                    <a:srgbClr val="1B1A1A"/>
                  </a:solidFill>
                  <a:latin typeface="Muli Regular Bold"/>
                  <a:ea typeface="Muli Regular Bold"/>
                  <a:cs typeface="Muli Regular Bold"/>
                  <a:sym typeface="Muli Regular Bold"/>
                </a:rPr>
                <a:t>STRUMENTI</a:t>
              </a:r>
            </a:p>
          </p:txBody>
        </p:sp>
        <p:sp>
          <p:nvSpPr>
            <p:cNvPr name="TextBox 29" id="29"/>
            <p:cNvSpPr txBox="true"/>
            <p:nvPr/>
          </p:nvSpPr>
          <p:spPr>
            <a:xfrm rot="0">
              <a:off x="0" y="719033"/>
              <a:ext cx="3384868" cy="4029075"/>
            </a:xfrm>
            <a:prstGeom prst="rect">
              <a:avLst/>
            </a:prstGeom>
          </p:spPr>
          <p:txBody>
            <a:bodyPr anchor="t" rtlCol="false" tIns="0" lIns="0" bIns="0" rIns="0">
              <a:spAutoFit/>
            </a:bodyPr>
            <a:lstStyle/>
            <a:p>
              <a:pPr algn="l">
                <a:lnSpc>
                  <a:spcPts val="3000"/>
                </a:lnSpc>
              </a:pPr>
              <a:r>
                <a:rPr lang="en-US" sz="2000">
                  <a:solidFill>
                    <a:srgbClr val="1B1A1A"/>
                  </a:solidFill>
                  <a:latin typeface="Muli Regular"/>
                  <a:ea typeface="Muli Regular"/>
                  <a:cs typeface="Muli Regular"/>
                  <a:sym typeface="Muli Regular"/>
                </a:rPr>
                <a:t>Come regoliamo la relazione con la tecnologia? Cosa può fare? Come premio i comportamenti adeguati (meglio che puntire quelli inadeguati).</a:t>
              </a:r>
            </a:p>
          </p:txBody>
        </p:sp>
      </p:grpSp>
      <p:sp>
        <p:nvSpPr>
          <p:cNvPr name="TextBox 30" id="30"/>
          <p:cNvSpPr txBox="true"/>
          <p:nvPr/>
        </p:nvSpPr>
        <p:spPr>
          <a:xfrm rot="0">
            <a:off x="10729955" y="3498895"/>
            <a:ext cx="1036874" cy="711200"/>
          </a:xfrm>
          <a:prstGeom prst="rect">
            <a:avLst/>
          </a:prstGeom>
        </p:spPr>
        <p:txBody>
          <a:bodyPr anchor="t" rtlCol="false" tIns="0" lIns="0" bIns="0" rIns="0">
            <a:spAutoFit/>
          </a:bodyPr>
          <a:lstStyle/>
          <a:p>
            <a:pPr algn="l">
              <a:lnSpc>
                <a:spcPts val="5500"/>
              </a:lnSpc>
            </a:pPr>
            <a:r>
              <a:rPr lang="en-US" sz="5000">
                <a:solidFill>
                  <a:srgbClr val="FFFFFF"/>
                </a:solidFill>
                <a:latin typeface="Muli Bold"/>
                <a:ea typeface="Muli Bold"/>
                <a:cs typeface="Muli Bold"/>
                <a:sym typeface="Muli Bold"/>
              </a:rPr>
              <a:t>04</a:t>
            </a:r>
          </a:p>
        </p:txBody>
      </p:sp>
      <p:sp>
        <p:nvSpPr>
          <p:cNvPr name="TextBox 31" id="31"/>
          <p:cNvSpPr txBox="true"/>
          <p:nvPr/>
        </p:nvSpPr>
        <p:spPr>
          <a:xfrm rot="0">
            <a:off x="13940581" y="3505913"/>
            <a:ext cx="1036874" cy="707691"/>
          </a:xfrm>
          <a:prstGeom prst="rect">
            <a:avLst/>
          </a:prstGeom>
        </p:spPr>
        <p:txBody>
          <a:bodyPr anchor="t" rtlCol="false" tIns="0" lIns="0" bIns="0" rIns="0">
            <a:spAutoFit/>
          </a:bodyPr>
          <a:lstStyle/>
          <a:p>
            <a:pPr algn="l">
              <a:lnSpc>
                <a:spcPts val="5500"/>
              </a:lnSpc>
            </a:pPr>
            <a:r>
              <a:rPr lang="en-US" sz="5000">
                <a:solidFill>
                  <a:srgbClr val="FFFFFF"/>
                </a:solidFill>
                <a:latin typeface="Muli Bold"/>
                <a:ea typeface="Muli Bold"/>
                <a:cs typeface="Muli Bold"/>
                <a:sym typeface="Muli Bold"/>
              </a:rPr>
              <a:t>05</a:t>
            </a:r>
          </a:p>
        </p:txBody>
      </p:sp>
      <p:grpSp>
        <p:nvGrpSpPr>
          <p:cNvPr name="Group 32" id="32"/>
          <p:cNvGrpSpPr/>
          <p:nvPr/>
        </p:nvGrpSpPr>
        <p:grpSpPr>
          <a:xfrm rot="0">
            <a:off x="13940581" y="5511354"/>
            <a:ext cx="2538651" cy="2799081"/>
            <a:chOff x="0" y="0"/>
            <a:chExt cx="3384868" cy="3732108"/>
          </a:xfrm>
        </p:grpSpPr>
        <p:sp>
          <p:nvSpPr>
            <p:cNvPr name="TextBox 33" id="33"/>
            <p:cNvSpPr txBox="true"/>
            <p:nvPr/>
          </p:nvSpPr>
          <p:spPr>
            <a:xfrm rot="0">
              <a:off x="0" y="28575"/>
              <a:ext cx="3384868" cy="468285"/>
            </a:xfrm>
            <a:prstGeom prst="rect">
              <a:avLst/>
            </a:prstGeom>
          </p:spPr>
          <p:txBody>
            <a:bodyPr anchor="t" rtlCol="false" tIns="0" lIns="0" bIns="0" rIns="0">
              <a:spAutoFit/>
            </a:bodyPr>
            <a:lstStyle/>
            <a:p>
              <a:pPr algn="l">
                <a:lnSpc>
                  <a:spcPts val="2750"/>
                </a:lnSpc>
              </a:pPr>
              <a:r>
                <a:rPr lang="en-US" sz="2500" b="true">
                  <a:solidFill>
                    <a:srgbClr val="1B1A1A"/>
                  </a:solidFill>
                  <a:latin typeface="Muli Regular Bold"/>
                  <a:ea typeface="Muli Regular Bold"/>
                  <a:cs typeface="Muli Regular Bold"/>
                  <a:sym typeface="Muli Regular Bold"/>
                </a:rPr>
                <a:t>ADATTAMENTO</a:t>
              </a:r>
            </a:p>
          </p:txBody>
        </p:sp>
        <p:sp>
          <p:nvSpPr>
            <p:cNvPr name="TextBox 34" id="34"/>
            <p:cNvSpPr txBox="true"/>
            <p:nvPr/>
          </p:nvSpPr>
          <p:spPr>
            <a:xfrm rot="0">
              <a:off x="0" y="719033"/>
              <a:ext cx="3384868" cy="3013075"/>
            </a:xfrm>
            <a:prstGeom prst="rect">
              <a:avLst/>
            </a:prstGeom>
          </p:spPr>
          <p:txBody>
            <a:bodyPr anchor="t" rtlCol="false" tIns="0" lIns="0" bIns="0" rIns="0">
              <a:spAutoFit/>
            </a:bodyPr>
            <a:lstStyle/>
            <a:p>
              <a:pPr algn="l">
                <a:lnSpc>
                  <a:spcPts val="3000"/>
                </a:lnSpc>
              </a:pPr>
              <a:r>
                <a:rPr lang="en-US" sz="2000">
                  <a:solidFill>
                    <a:srgbClr val="1B1A1A"/>
                  </a:solidFill>
                  <a:latin typeface="Muli Regular"/>
                  <a:ea typeface="Muli Regular"/>
                  <a:cs typeface="Muli Regular"/>
                  <a:sym typeface="Muli Regular"/>
                </a:rPr>
                <a:t>Ho impostato un modello efficacie, ma le esigenze di mio figlio cambiano, quindi come adatto il modello?</a:t>
              </a:r>
            </a:p>
          </p:txBody>
        </p:sp>
      </p:grpSp>
      <p:grpSp>
        <p:nvGrpSpPr>
          <p:cNvPr name="Group 35" id="35"/>
          <p:cNvGrpSpPr/>
          <p:nvPr/>
        </p:nvGrpSpPr>
        <p:grpSpPr>
          <a:xfrm rot="0">
            <a:off x="13940581" y="4689854"/>
            <a:ext cx="250000" cy="250000"/>
            <a:chOff x="0" y="0"/>
            <a:chExt cx="6350000" cy="6350000"/>
          </a:xfrm>
        </p:grpSpPr>
        <p:sp>
          <p:nvSpPr>
            <p:cNvPr name="Freeform 36" id="3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16572909" y="8991875"/>
            <a:ext cx="686391" cy="266425"/>
            <a:chOff x="0" y="0"/>
            <a:chExt cx="1105903" cy="429260"/>
          </a:xfrm>
        </p:grpSpPr>
        <p:sp>
          <p:nvSpPr>
            <p:cNvPr name="Freeform 3" id="3"/>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FFFFFF"/>
            </a:solidFill>
          </p:spPr>
        </p:sp>
      </p:grpSp>
      <p:grpSp>
        <p:nvGrpSpPr>
          <p:cNvPr name="Group 4" id="4"/>
          <p:cNvGrpSpPr/>
          <p:nvPr/>
        </p:nvGrpSpPr>
        <p:grpSpPr>
          <a:xfrm rot="0">
            <a:off x="0" y="1314450"/>
            <a:ext cx="5270307" cy="1998905"/>
            <a:chOff x="0" y="0"/>
            <a:chExt cx="7027075" cy="2665206"/>
          </a:xfrm>
        </p:grpSpPr>
        <p:sp>
          <p:nvSpPr>
            <p:cNvPr name="AutoShape 5" id="5"/>
            <p:cNvSpPr/>
            <p:nvPr/>
          </p:nvSpPr>
          <p:spPr>
            <a:xfrm rot="0">
              <a:off x="0" y="0"/>
              <a:ext cx="7027075" cy="2665206"/>
            </a:xfrm>
            <a:prstGeom prst="rect">
              <a:avLst/>
            </a:prstGeom>
            <a:solidFill>
              <a:srgbClr val="4F88CB"/>
            </a:solidFill>
          </p:spPr>
        </p:sp>
        <p:sp>
          <p:nvSpPr>
            <p:cNvPr name="TextBox 6" id="6"/>
            <p:cNvSpPr txBox="true"/>
            <p:nvPr/>
          </p:nvSpPr>
          <p:spPr>
            <a:xfrm rot="0">
              <a:off x="1750497" y="304260"/>
              <a:ext cx="4812527" cy="2094787"/>
            </a:xfrm>
            <a:prstGeom prst="rect">
              <a:avLst/>
            </a:prstGeom>
          </p:spPr>
          <p:txBody>
            <a:bodyPr anchor="t" rtlCol="false" tIns="0" lIns="0" bIns="0" rIns="0">
              <a:spAutoFit/>
            </a:bodyPr>
            <a:lstStyle/>
            <a:p>
              <a:pPr algn="l">
                <a:lnSpc>
                  <a:spcPts val="3079"/>
                </a:lnSpc>
              </a:pPr>
              <a:r>
                <a:rPr lang="en-US" sz="2799">
                  <a:solidFill>
                    <a:srgbClr val="1B1A1A"/>
                  </a:solidFill>
                  <a:latin typeface="Muli Bold"/>
                  <a:ea typeface="Muli Bold"/>
                  <a:cs typeface="Muli Bold"/>
                  <a:sym typeface="Muli Bold"/>
                </a:rPr>
                <a:t>Approfondimento: Qual è l'obiettivo di un percorso educativo?</a:t>
              </a:r>
            </a:p>
          </p:txBody>
        </p:sp>
      </p:grpSp>
      <p:sp>
        <p:nvSpPr>
          <p:cNvPr name="Freeform 7" id="7"/>
          <p:cNvSpPr/>
          <p:nvPr/>
        </p:nvSpPr>
        <p:spPr>
          <a:xfrm flipH="false" flipV="false" rot="0">
            <a:off x="10291623" y="0"/>
            <a:ext cx="12340544" cy="10619416"/>
          </a:xfrm>
          <a:custGeom>
            <a:avLst/>
            <a:gdLst/>
            <a:ahLst/>
            <a:cxnLst/>
            <a:rect r="r" b="b" t="t" l="l"/>
            <a:pathLst>
              <a:path h="10619416" w="12340544">
                <a:moveTo>
                  <a:pt x="0" y="0"/>
                </a:moveTo>
                <a:lnTo>
                  <a:pt x="12340543" y="0"/>
                </a:lnTo>
                <a:lnTo>
                  <a:pt x="12340543" y="10619416"/>
                </a:lnTo>
                <a:lnTo>
                  <a:pt x="0" y="10619416"/>
                </a:lnTo>
                <a:lnTo>
                  <a:pt x="0" y="0"/>
                </a:lnTo>
                <a:close/>
              </a:path>
            </a:pathLst>
          </a:custGeom>
          <a:blipFill>
            <a:blip r:embed="rId2"/>
            <a:stretch>
              <a:fillRect l="-40406" t="0" r="-12576" b="0"/>
            </a:stretch>
          </a:blipFill>
        </p:spPr>
      </p:sp>
      <p:sp>
        <p:nvSpPr>
          <p:cNvPr name="TextBox 8" id="8"/>
          <p:cNvSpPr txBox="true"/>
          <p:nvPr/>
        </p:nvSpPr>
        <p:spPr>
          <a:xfrm rot="0">
            <a:off x="1558171" y="4337863"/>
            <a:ext cx="6195008" cy="3887403"/>
          </a:xfrm>
          <a:prstGeom prst="rect">
            <a:avLst/>
          </a:prstGeom>
        </p:spPr>
        <p:txBody>
          <a:bodyPr anchor="t" rtlCol="false" tIns="0" lIns="0" bIns="0" rIns="0">
            <a:spAutoFit/>
          </a:bodyPr>
          <a:lstStyle/>
          <a:p>
            <a:pPr algn="l">
              <a:lnSpc>
                <a:spcPts val="3150"/>
              </a:lnSpc>
            </a:pPr>
            <a:r>
              <a:rPr lang="en-US" sz="2100">
                <a:solidFill>
                  <a:srgbClr val="FFFFFF"/>
                </a:solidFill>
                <a:latin typeface="Muli Regular"/>
                <a:ea typeface="Muli Regular"/>
                <a:cs typeface="Muli Regular"/>
                <a:sym typeface="Muli Regular"/>
              </a:rPr>
              <a:t>I percorsi educativi vengono pensati e realizzati al fine di accompagnare i ragazzi nell'adozione tecnologica.</a:t>
            </a:r>
          </a:p>
          <a:p>
            <a:pPr algn="l">
              <a:lnSpc>
                <a:spcPts val="3150"/>
              </a:lnSpc>
            </a:pPr>
          </a:p>
          <a:p>
            <a:pPr algn="l">
              <a:lnSpc>
                <a:spcPts val="3150"/>
              </a:lnSpc>
            </a:pPr>
            <a:r>
              <a:rPr lang="en-US" sz="2100">
                <a:solidFill>
                  <a:srgbClr val="61B1E6"/>
                </a:solidFill>
                <a:latin typeface="Muli Regular"/>
                <a:ea typeface="Muli Regular"/>
                <a:cs typeface="Muli Regular"/>
                <a:sym typeface="Muli Regular"/>
              </a:rPr>
              <a:t>L'obiettivo non è dunque il controllo, ma insegnare loro ad essere indipendenti e autosufficienti</a:t>
            </a:r>
            <a:r>
              <a:rPr lang="en-US" sz="2100">
                <a:solidFill>
                  <a:srgbClr val="FFFFFF"/>
                </a:solidFill>
                <a:latin typeface="Muli Regular"/>
                <a:ea typeface="Muli Regular"/>
                <a:cs typeface="Muli Regular"/>
                <a:sym typeface="Muli Regular"/>
              </a:rPr>
              <a:t> nell'usare la tecnologia in oggetto.</a:t>
            </a:r>
          </a:p>
          <a:p>
            <a:pPr algn="l">
              <a:lnSpc>
                <a:spcPts val="3150"/>
              </a:lnSpc>
            </a:pPr>
          </a:p>
          <a:p>
            <a:pPr algn="l">
              <a:lnSpc>
                <a:spcPts val="3149"/>
              </a:lnSpc>
            </a:pPr>
            <a:r>
              <a:rPr lang="en-US" sz="2099">
                <a:solidFill>
                  <a:srgbClr val="FFFFFF"/>
                </a:solidFill>
                <a:latin typeface="Muli Regular"/>
                <a:ea typeface="Muli Regular"/>
                <a:cs typeface="Muli Regular"/>
                <a:sym typeface="Muli Regular"/>
              </a:rPr>
              <a:t>Uno stile controllante rischia di essere controproducente in età adolescenziale.</a:t>
            </a:r>
          </a:p>
        </p:txBody>
      </p:sp>
      <p:sp>
        <p:nvSpPr>
          <p:cNvPr name="Freeform 9" id="9"/>
          <p:cNvSpPr/>
          <p:nvPr/>
        </p:nvSpPr>
        <p:spPr>
          <a:xfrm flipH="false" flipV="false" rot="0">
            <a:off x="7753179" y="7622170"/>
            <a:ext cx="2282038" cy="1973963"/>
          </a:xfrm>
          <a:custGeom>
            <a:avLst/>
            <a:gdLst/>
            <a:ahLst/>
            <a:cxnLst/>
            <a:rect r="r" b="b" t="t" l="l"/>
            <a:pathLst>
              <a:path h="1973963" w="2282038">
                <a:moveTo>
                  <a:pt x="0" y="0"/>
                </a:moveTo>
                <a:lnTo>
                  <a:pt x="2282038" y="0"/>
                </a:lnTo>
                <a:lnTo>
                  <a:pt x="2282038" y="1973963"/>
                </a:lnTo>
                <a:lnTo>
                  <a:pt x="0" y="197396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10101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5143500"/>
          </a:xfrm>
          <a:custGeom>
            <a:avLst/>
            <a:gdLst/>
            <a:ahLst/>
            <a:cxnLst/>
            <a:rect r="r" b="b" t="t" l="l"/>
            <a:pathLst>
              <a:path h="5143500" w="18288000">
                <a:moveTo>
                  <a:pt x="0" y="0"/>
                </a:moveTo>
                <a:lnTo>
                  <a:pt x="18288000" y="0"/>
                </a:lnTo>
                <a:lnTo>
                  <a:pt x="18288000" y="5143500"/>
                </a:lnTo>
                <a:lnTo>
                  <a:pt x="0" y="5143500"/>
                </a:lnTo>
                <a:lnTo>
                  <a:pt x="0" y="0"/>
                </a:lnTo>
                <a:close/>
              </a:path>
            </a:pathLst>
          </a:custGeom>
          <a:blipFill>
            <a:blip r:embed="rId2"/>
            <a:stretch>
              <a:fillRect l="0" t="-216333" r="0" b="-216333"/>
            </a:stretch>
          </a:blipFill>
        </p:spPr>
      </p:sp>
      <p:sp>
        <p:nvSpPr>
          <p:cNvPr name="TextBox 3" id="3"/>
          <p:cNvSpPr txBox="true"/>
          <p:nvPr/>
        </p:nvSpPr>
        <p:spPr>
          <a:xfrm rot="0">
            <a:off x="4510662" y="5642398"/>
            <a:ext cx="8277030" cy="2101850"/>
          </a:xfrm>
          <a:prstGeom prst="rect">
            <a:avLst/>
          </a:prstGeom>
        </p:spPr>
        <p:txBody>
          <a:bodyPr anchor="t" rtlCol="false" tIns="0" lIns="0" bIns="0" rIns="0">
            <a:spAutoFit/>
          </a:bodyPr>
          <a:lstStyle/>
          <a:p>
            <a:pPr algn="l">
              <a:lnSpc>
                <a:spcPts val="5500"/>
              </a:lnSpc>
            </a:pPr>
            <a:r>
              <a:rPr lang="en-US" sz="5000" b="true">
                <a:solidFill>
                  <a:srgbClr val="101010"/>
                </a:solidFill>
                <a:latin typeface="Muli Bold Bold"/>
                <a:ea typeface="Muli Bold Bold"/>
                <a:cs typeface="Muli Bold Bold"/>
                <a:sym typeface="Muli Bold Bold"/>
              </a:rPr>
              <a:t>SECONDO VOI:</a:t>
            </a:r>
          </a:p>
          <a:p>
            <a:pPr algn="l">
              <a:lnSpc>
                <a:spcPts val="5500"/>
              </a:lnSpc>
            </a:pPr>
            <a:r>
              <a:rPr lang="en-US" sz="5000" b="true">
                <a:solidFill>
                  <a:srgbClr val="101010"/>
                </a:solidFill>
                <a:latin typeface="Muli Bold Bold"/>
                <a:ea typeface="Muli Bold Bold"/>
                <a:cs typeface="Muli Bold Bold"/>
                <a:sym typeface="Muli Bold Bold"/>
              </a:rPr>
              <a:t>COME POTREMMO USARE </a:t>
            </a:r>
          </a:p>
          <a:p>
            <a:pPr algn="l">
              <a:lnSpc>
                <a:spcPts val="5500"/>
              </a:lnSpc>
            </a:pPr>
            <a:r>
              <a:rPr lang="en-US" sz="5000" b="true">
                <a:solidFill>
                  <a:srgbClr val="101010"/>
                </a:solidFill>
                <a:latin typeface="Muli Bold Bold"/>
                <a:ea typeface="Muli Bold Bold"/>
                <a:cs typeface="Muli Bold Bold"/>
                <a:sym typeface="Muli Bold Bold"/>
              </a:rPr>
              <a:t>LE NUOVE TECNOLOGIE? </a:t>
            </a:r>
          </a:p>
        </p:txBody>
      </p:sp>
      <p:grpSp>
        <p:nvGrpSpPr>
          <p:cNvPr name="Group 4" id="4"/>
          <p:cNvGrpSpPr/>
          <p:nvPr/>
        </p:nvGrpSpPr>
        <p:grpSpPr>
          <a:xfrm rot="0">
            <a:off x="1123950" y="3968661"/>
            <a:ext cx="9618846" cy="2349677"/>
            <a:chOff x="0" y="0"/>
            <a:chExt cx="12825128" cy="3132903"/>
          </a:xfrm>
        </p:grpSpPr>
        <p:sp>
          <p:nvSpPr>
            <p:cNvPr name="AutoShape 5" id="5"/>
            <p:cNvSpPr/>
            <p:nvPr/>
          </p:nvSpPr>
          <p:spPr>
            <a:xfrm rot="0">
              <a:off x="0" y="0"/>
              <a:ext cx="12825128" cy="3132903"/>
            </a:xfrm>
            <a:prstGeom prst="rect">
              <a:avLst/>
            </a:prstGeom>
            <a:solidFill>
              <a:srgbClr val="1A5BBC"/>
            </a:solidFill>
          </p:spPr>
        </p:sp>
        <p:sp>
          <p:nvSpPr>
            <p:cNvPr name="TextBox 6" id="6"/>
            <p:cNvSpPr txBox="true"/>
            <p:nvPr/>
          </p:nvSpPr>
          <p:spPr>
            <a:xfrm rot="0">
              <a:off x="607994" y="649322"/>
              <a:ext cx="11609139" cy="1881884"/>
            </a:xfrm>
            <a:prstGeom prst="rect">
              <a:avLst/>
            </a:prstGeom>
          </p:spPr>
          <p:txBody>
            <a:bodyPr anchor="t" rtlCol="false" tIns="0" lIns="0" bIns="0" rIns="0">
              <a:spAutoFit/>
            </a:bodyPr>
            <a:lstStyle/>
            <a:p>
              <a:pPr algn="l">
                <a:lnSpc>
                  <a:spcPts val="5500"/>
                </a:lnSpc>
              </a:pPr>
              <a:r>
                <a:rPr lang="en-US" sz="5000" b="true">
                  <a:solidFill>
                    <a:srgbClr val="FFFFFF"/>
                  </a:solidFill>
                  <a:latin typeface="Muli Bold Bold"/>
                  <a:ea typeface="Muli Bold Bold"/>
                  <a:cs typeface="Muli Bold Bold"/>
                  <a:sym typeface="Muli Bold Bold"/>
                </a:rPr>
                <a:t>PREGIUDIZI SULLE NUOVE TECNOLOGIE</a:t>
              </a:r>
            </a:p>
          </p:txBody>
        </p:sp>
      </p:gr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AutoShape 2" id="2"/>
          <p:cNvSpPr/>
          <p:nvPr/>
        </p:nvSpPr>
        <p:spPr>
          <a:xfrm rot="0">
            <a:off x="0" y="0"/>
            <a:ext cx="12961513" cy="10287000"/>
          </a:xfrm>
          <a:prstGeom prst="rect">
            <a:avLst/>
          </a:prstGeom>
          <a:solidFill>
            <a:srgbClr val="5F8CB4"/>
          </a:solidFill>
        </p:spPr>
      </p:sp>
      <p:grpSp>
        <p:nvGrpSpPr>
          <p:cNvPr name="Group 3" id="3"/>
          <p:cNvGrpSpPr/>
          <p:nvPr/>
        </p:nvGrpSpPr>
        <p:grpSpPr>
          <a:xfrm rot="0">
            <a:off x="1621873" y="1573209"/>
            <a:ext cx="6601949" cy="7140582"/>
            <a:chOff x="0" y="0"/>
            <a:chExt cx="8802599" cy="9520776"/>
          </a:xfrm>
        </p:grpSpPr>
        <p:sp>
          <p:nvSpPr>
            <p:cNvPr name="AutoShape 4" id="4"/>
            <p:cNvSpPr/>
            <p:nvPr/>
          </p:nvSpPr>
          <p:spPr>
            <a:xfrm rot="0">
              <a:off x="0" y="6376338"/>
              <a:ext cx="8802599" cy="12728"/>
            </a:xfrm>
            <a:prstGeom prst="rect">
              <a:avLst/>
            </a:prstGeom>
            <a:solidFill>
              <a:srgbClr val="1B1A1A"/>
            </a:solidFill>
          </p:spPr>
        </p:sp>
        <p:sp>
          <p:nvSpPr>
            <p:cNvPr name="TextBox 5" id="5"/>
            <p:cNvSpPr txBox="true"/>
            <p:nvPr/>
          </p:nvSpPr>
          <p:spPr>
            <a:xfrm rot="0">
              <a:off x="0" y="47625"/>
              <a:ext cx="8802599" cy="3093509"/>
            </a:xfrm>
            <a:prstGeom prst="rect">
              <a:avLst/>
            </a:prstGeom>
          </p:spPr>
          <p:txBody>
            <a:bodyPr anchor="t" rtlCol="false" tIns="0" lIns="0" bIns="0" rIns="0">
              <a:spAutoFit/>
            </a:bodyPr>
            <a:lstStyle/>
            <a:p>
              <a:pPr algn="l">
                <a:lnSpc>
                  <a:spcPts val="6050"/>
                </a:lnSpc>
              </a:pPr>
              <a:r>
                <a:rPr lang="en-US" sz="5500" b="true">
                  <a:solidFill>
                    <a:srgbClr val="FFFFFF"/>
                  </a:solidFill>
                  <a:latin typeface="Muli Black"/>
                  <a:ea typeface="Muli Black"/>
                  <a:cs typeface="Muli Black"/>
                  <a:sym typeface="Muli Black"/>
                </a:rPr>
                <a:t>HO UN SOSPETTO: COME INTERVENIRE?</a:t>
              </a:r>
            </a:p>
          </p:txBody>
        </p:sp>
        <p:sp>
          <p:nvSpPr>
            <p:cNvPr name="TextBox 6" id="6"/>
            <p:cNvSpPr txBox="true"/>
            <p:nvPr/>
          </p:nvSpPr>
          <p:spPr>
            <a:xfrm rot="0">
              <a:off x="0" y="6837433"/>
              <a:ext cx="8802599" cy="2683343"/>
            </a:xfrm>
            <a:prstGeom prst="rect">
              <a:avLst/>
            </a:prstGeom>
          </p:spPr>
          <p:txBody>
            <a:bodyPr anchor="t" rtlCol="false" tIns="0" lIns="0" bIns="0" rIns="0">
              <a:spAutoFit/>
            </a:bodyPr>
            <a:lstStyle/>
            <a:p>
              <a:pPr algn="l">
                <a:lnSpc>
                  <a:spcPts val="2700"/>
                </a:lnSpc>
              </a:pPr>
              <a:r>
                <a:rPr lang="en-US" sz="1800">
                  <a:solidFill>
                    <a:srgbClr val="FFFFFF"/>
                  </a:solidFill>
                  <a:latin typeface="Muli Regular"/>
                  <a:ea typeface="Muli Regular"/>
                  <a:cs typeface="Muli Regular"/>
                  <a:sym typeface="Muli Regular"/>
                </a:rPr>
                <a:t>Spesso questi disturbi vengono sottostimati o valutati come "cose da ragazzi", senza considerare il disagio psicologico che ne può conseguire.</a:t>
              </a:r>
            </a:p>
            <a:p>
              <a:pPr algn="l">
                <a:lnSpc>
                  <a:spcPts val="2700"/>
                </a:lnSpc>
              </a:pPr>
              <a:r>
                <a:rPr lang="en-US" sz="1800">
                  <a:solidFill>
                    <a:srgbClr val="FFFFFF"/>
                  </a:solidFill>
                  <a:latin typeface="Muli Regular"/>
                  <a:ea typeface="Muli Regular"/>
                  <a:cs typeface="Muli Regular"/>
                  <a:sym typeface="Muli Regular"/>
                </a:rPr>
                <a:t>Il consiglio nel caso ci si sia riconosciuti (o si abbia riconosciuto qualcuno) nelle casistiche presentate è di rivolgersi a uno psicologo o a uno psicoterapeuta. </a:t>
              </a:r>
            </a:p>
          </p:txBody>
        </p:sp>
        <p:sp>
          <p:nvSpPr>
            <p:cNvPr name="TextBox 7" id="7"/>
            <p:cNvSpPr txBox="true"/>
            <p:nvPr/>
          </p:nvSpPr>
          <p:spPr>
            <a:xfrm rot="0">
              <a:off x="0" y="3665700"/>
              <a:ext cx="8802599" cy="2214646"/>
            </a:xfrm>
            <a:prstGeom prst="rect">
              <a:avLst/>
            </a:prstGeom>
          </p:spPr>
          <p:txBody>
            <a:bodyPr anchor="t" rtlCol="false" tIns="0" lIns="0" bIns="0" rIns="0">
              <a:spAutoFit/>
            </a:bodyPr>
            <a:lstStyle/>
            <a:p>
              <a:pPr algn="l">
                <a:lnSpc>
                  <a:spcPts val="3300"/>
                </a:lnSpc>
              </a:pPr>
              <a:r>
                <a:rPr lang="en-US" sz="3000">
                  <a:solidFill>
                    <a:srgbClr val="F4F4F4"/>
                  </a:solidFill>
                  <a:latin typeface="Muli Bold"/>
                  <a:ea typeface="Muli Bold"/>
                  <a:cs typeface="Muli Bold"/>
                  <a:sym typeface="Muli Bold"/>
                </a:rPr>
                <a:t>Ogni comportamento presentato ha sfaccettature legali e sociali differenti, la cosa più importante da fare è rivolgersi a degli specialisti.</a:t>
              </a:r>
            </a:p>
          </p:txBody>
        </p:sp>
      </p:grpSp>
      <p:grpSp>
        <p:nvGrpSpPr>
          <p:cNvPr name="Group 8" id="8"/>
          <p:cNvGrpSpPr>
            <a:grpSpLocks noChangeAspect="true"/>
          </p:cNvGrpSpPr>
          <p:nvPr/>
        </p:nvGrpSpPr>
        <p:grpSpPr>
          <a:xfrm rot="0">
            <a:off x="10336900" y="1028700"/>
            <a:ext cx="5249227" cy="10667742"/>
            <a:chOff x="0" y="0"/>
            <a:chExt cx="5001260" cy="10163810"/>
          </a:xfrm>
        </p:grpSpPr>
        <p:sp>
          <p:nvSpPr>
            <p:cNvPr name="Freeform 9" id="9"/>
            <p:cNvSpPr/>
            <p:nvPr/>
          </p:nvSpPr>
          <p:spPr>
            <a:xfrm flipH="false" flipV="false" rot="0">
              <a:off x="0" y="0"/>
              <a:ext cx="5000993" cy="10163632"/>
            </a:xfrm>
            <a:custGeom>
              <a:avLst/>
              <a:gdLst/>
              <a:ahLst/>
              <a:cxnLst/>
              <a:rect r="r" b="b" t="t" l="l"/>
              <a:pathLst>
                <a:path h="10163632" w="5000993">
                  <a:moveTo>
                    <a:pt x="0" y="0"/>
                  </a:moveTo>
                  <a:lnTo>
                    <a:pt x="5000993" y="0"/>
                  </a:lnTo>
                  <a:lnTo>
                    <a:pt x="5000993" y="10163632"/>
                  </a:lnTo>
                  <a:lnTo>
                    <a:pt x="0" y="10163632"/>
                  </a:lnTo>
                  <a:close/>
                </a:path>
              </a:pathLst>
            </a:custGeom>
            <a:blipFill>
              <a:blip r:embed="rId2"/>
              <a:stretch>
                <a:fillRect l="-45" t="0" r="-45" b="0"/>
              </a:stretch>
            </a:blipFill>
          </p:spPr>
        </p:sp>
        <p:sp>
          <p:nvSpPr>
            <p:cNvPr name="Freeform 10" id="10"/>
            <p:cNvSpPr/>
            <p:nvPr/>
          </p:nvSpPr>
          <p:spPr>
            <a:xfrm flipH="false" flipV="false" rot="0">
              <a:off x="338760" y="288798"/>
              <a:ext cx="4330776" cy="9398000"/>
            </a:xfrm>
            <a:custGeom>
              <a:avLst/>
              <a:gdLst/>
              <a:ahLst/>
              <a:cxnLst/>
              <a:rect r="r" b="b" t="t" l="l"/>
              <a:pathLst>
                <a:path h="9398000" w="4330776">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3"/>
              <a:stretch>
                <a:fillRect l="-88803" t="0" r="-136704" b="0"/>
              </a:stretch>
            </a:blipFill>
          </p:spPr>
        </p:sp>
      </p:grpSp>
      <p:grpSp>
        <p:nvGrpSpPr>
          <p:cNvPr name="Group 11" id="11"/>
          <p:cNvGrpSpPr/>
          <p:nvPr/>
        </p:nvGrpSpPr>
        <p:grpSpPr>
          <a:xfrm rot="0">
            <a:off x="16572909" y="8991875"/>
            <a:ext cx="686391" cy="266425"/>
            <a:chOff x="0" y="0"/>
            <a:chExt cx="1105903" cy="429260"/>
          </a:xfrm>
        </p:grpSpPr>
        <p:sp>
          <p:nvSpPr>
            <p:cNvPr name="Freeform 12" id="12"/>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1B1A1A"/>
            </a:solidFill>
          </p:spPr>
        </p:sp>
      </p:gr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grpSp>
        <p:nvGrpSpPr>
          <p:cNvPr name="Group 2" id="2"/>
          <p:cNvGrpSpPr/>
          <p:nvPr/>
        </p:nvGrpSpPr>
        <p:grpSpPr>
          <a:xfrm rot="0">
            <a:off x="16572909" y="8991875"/>
            <a:ext cx="686391" cy="266425"/>
            <a:chOff x="0" y="0"/>
            <a:chExt cx="1105903" cy="429260"/>
          </a:xfrm>
        </p:grpSpPr>
        <p:sp>
          <p:nvSpPr>
            <p:cNvPr name="Freeform 3" id="3"/>
            <p:cNvSpPr/>
            <p:nvPr/>
          </p:nvSpPr>
          <p:spPr>
            <a:xfrm flipH="false" flipV="false" rot="0">
              <a:off x="0" y="-5080"/>
              <a:ext cx="1105903" cy="434340"/>
            </a:xfrm>
            <a:custGeom>
              <a:avLst/>
              <a:gdLst/>
              <a:ahLst/>
              <a:cxnLst/>
              <a:rect r="r" b="b" t="t" l="l"/>
              <a:pathLst>
                <a:path h="434340" w="1105903">
                  <a:moveTo>
                    <a:pt x="1088123" y="187960"/>
                  </a:moveTo>
                  <a:lnTo>
                    <a:pt x="826503" y="11430"/>
                  </a:lnTo>
                  <a:cubicBezTo>
                    <a:pt x="808723" y="0"/>
                    <a:pt x="785863" y="3810"/>
                    <a:pt x="773163" y="21590"/>
                  </a:cubicBezTo>
                  <a:cubicBezTo>
                    <a:pt x="761733" y="39370"/>
                    <a:pt x="765543" y="62230"/>
                    <a:pt x="783323" y="74930"/>
                  </a:cubicBezTo>
                  <a:lnTo>
                    <a:pt x="942073" y="181610"/>
                  </a:lnTo>
                  <a:lnTo>
                    <a:pt x="0" y="181610"/>
                  </a:lnTo>
                  <a:lnTo>
                    <a:pt x="0" y="257810"/>
                  </a:lnTo>
                  <a:lnTo>
                    <a:pt x="942073" y="257810"/>
                  </a:lnTo>
                  <a:lnTo>
                    <a:pt x="783323" y="364490"/>
                  </a:lnTo>
                  <a:cubicBezTo>
                    <a:pt x="765543" y="375920"/>
                    <a:pt x="761733" y="400050"/>
                    <a:pt x="773163" y="417830"/>
                  </a:cubicBezTo>
                  <a:cubicBezTo>
                    <a:pt x="780783" y="429260"/>
                    <a:pt x="792213" y="434340"/>
                    <a:pt x="804913" y="434340"/>
                  </a:cubicBezTo>
                  <a:cubicBezTo>
                    <a:pt x="812533" y="434340"/>
                    <a:pt x="820153" y="431800"/>
                    <a:pt x="826503" y="427990"/>
                  </a:cubicBezTo>
                  <a:lnTo>
                    <a:pt x="1089393" y="251460"/>
                  </a:lnTo>
                  <a:cubicBezTo>
                    <a:pt x="1099553" y="243840"/>
                    <a:pt x="1105903" y="232410"/>
                    <a:pt x="1105903" y="219710"/>
                  </a:cubicBezTo>
                  <a:cubicBezTo>
                    <a:pt x="1105903" y="207010"/>
                    <a:pt x="1099553" y="195580"/>
                    <a:pt x="1088123" y="187960"/>
                  </a:cubicBezTo>
                  <a:close/>
                </a:path>
              </a:pathLst>
            </a:custGeom>
            <a:solidFill>
              <a:srgbClr val="FFFFFF"/>
            </a:solidFill>
          </p:spPr>
        </p:sp>
      </p:grpSp>
      <p:grpSp>
        <p:nvGrpSpPr>
          <p:cNvPr name="Group 4" id="4"/>
          <p:cNvGrpSpPr/>
          <p:nvPr/>
        </p:nvGrpSpPr>
        <p:grpSpPr>
          <a:xfrm rot="0">
            <a:off x="0" y="1314450"/>
            <a:ext cx="5270307" cy="825826"/>
            <a:chOff x="0" y="0"/>
            <a:chExt cx="7027075" cy="1101101"/>
          </a:xfrm>
        </p:grpSpPr>
        <p:sp>
          <p:nvSpPr>
            <p:cNvPr name="AutoShape 5" id="5"/>
            <p:cNvSpPr/>
            <p:nvPr/>
          </p:nvSpPr>
          <p:spPr>
            <a:xfrm rot="0">
              <a:off x="0" y="0"/>
              <a:ext cx="7027075" cy="1101101"/>
            </a:xfrm>
            <a:prstGeom prst="rect">
              <a:avLst/>
            </a:prstGeom>
            <a:solidFill>
              <a:srgbClr val="1A5BBC"/>
            </a:solidFill>
          </p:spPr>
        </p:sp>
        <p:sp>
          <p:nvSpPr>
            <p:cNvPr name="TextBox 6" id="6"/>
            <p:cNvSpPr txBox="true"/>
            <p:nvPr/>
          </p:nvSpPr>
          <p:spPr>
            <a:xfrm rot="0">
              <a:off x="1750497" y="304260"/>
              <a:ext cx="4812527" cy="530682"/>
            </a:xfrm>
            <a:prstGeom prst="rect">
              <a:avLst/>
            </a:prstGeom>
          </p:spPr>
          <p:txBody>
            <a:bodyPr anchor="t" rtlCol="false" tIns="0" lIns="0" bIns="0" rIns="0">
              <a:spAutoFit/>
            </a:bodyPr>
            <a:lstStyle/>
            <a:p>
              <a:pPr algn="l">
                <a:lnSpc>
                  <a:spcPts val="3079"/>
                </a:lnSpc>
              </a:pPr>
              <a:r>
                <a:rPr lang="en-US" sz="2799">
                  <a:solidFill>
                    <a:srgbClr val="1B1A1A"/>
                  </a:solidFill>
                  <a:latin typeface="Muli Bold"/>
                  <a:ea typeface="Muli Bold"/>
                  <a:cs typeface="Muli Bold"/>
                  <a:sym typeface="Muli Bold"/>
                </a:rPr>
                <a:t>Parte pratica</a:t>
              </a:r>
            </a:p>
          </p:txBody>
        </p:sp>
      </p:grpSp>
      <p:sp>
        <p:nvSpPr>
          <p:cNvPr name="Freeform 7" id="7"/>
          <p:cNvSpPr/>
          <p:nvPr/>
        </p:nvSpPr>
        <p:spPr>
          <a:xfrm flipH="false" flipV="false" rot="0">
            <a:off x="10291623" y="0"/>
            <a:ext cx="12340544" cy="10619416"/>
          </a:xfrm>
          <a:custGeom>
            <a:avLst/>
            <a:gdLst/>
            <a:ahLst/>
            <a:cxnLst/>
            <a:rect r="r" b="b" t="t" l="l"/>
            <a:pathLst>
              <a:path h="10619416" w="12340544">
                <a:moveTo>
                  <a:pt x="0" y="0"/>
                </a:moveTo>
                <a:lnTo>
                  <a:pt x="12340543" y="0"/>
                </a:lnTo>
                <a:lnTo>
                  <a:pt x="12340543" y="10619416"/>
                </a:lnTo>
                <a:lnTo>
                  <a:pt x="0" y="10619416"/>
                </a:lnTo>
                <a:lnTo>
                  <a:pt x="0" y="0"/>
                </a:lnTo>
                <a:close/>
              </a:path>
            </a:pathLst>
          </a:custGeom>
          <a:blipFill>
            <a:blip r:embed="rId2"/>
            <a:stretch>
              <a:fillRect l="0" t="-37128" r="0" b="-37128"/>
            </a:stretch>
          </a:blipFill>
        </p:spPr>
      </p:sp>
      <p:sp>
        <p:nvSpPr>
          <p:cNvPr name="TextBox 8" id="8"/>
          <p:cNvSpPr txBox="true"/>
          <p:nvPr/>
        </p:nvSpPr>
        <p:spPr>
          <a:xfrm rot="0">
            <a:off x="1202428" y="4043810"/>
            <a:ext cx="6195008" cy="3887403"/>
          </a:xfrm>
          <a:prstGeom prst="rect">
            <a:avLst/>
          </a:prstGeom>
        </p:spPr>
        <p:txBody>
          <a:bodyPr anchor="t" rtlCol="false" tIns="0" lIns="0" bIns="0" rIns="0">
            <a:spAutoFit/>
          </a:bodyPr>
          <a:lstStyle/>
          <a:p>
            <a:pPr algn="l">
              <a:lnSpc>
                <a:spcPts val="3150"/>
              </a:lnSpc>
            </a:pPr>
            <a:r>
              <a:rPr lang="en-US" sz="2100">
                <a:solidFill>
                  <a:srgbClr val="FFFFFF"/>
                </a:solidFill>
                <a:latin typeface="Muli Regular"/>
                <a:ea typeface="Muli Regular"/>
                <a:cs typeface="Muli Regular"/>
                <a:sym typeface="Muli Regular"/>
              </a:rPr>
              <a:t>La scuola di Tatooine ti contatta per avviare un progetto di sensibilizzazione sul cyberbullismo a causa di due recenti casi capitati in prima e terza media.</a:t>
            </a:r>
          </a:p>
          <a:p>
            <a:pPr algn="l">
              <a:lnSpc>
                <a:spcPts val="3150"/>
              </a:lnSpc>
            </a:pPr>
          </a:p>
          <a:p>
            <a:pPr algn="l">
              <a:lnSpc>
                <a:spcPts val="3150"/>
              </a:lnSpc>
            </a:pPr>
            <a:r>
              <a:rPr lang="en-US" sz="2100">
                <a:solidFill>
                  <a:srgbClr val="FFFFFF"/>
                </a:solidFill>
                <a:latin typeface="Muli Regular"/>
                <a:ea typeface="Muli Regular"/>
                <a:cs typeface="Muli Regular"/>
                <a:sym typeface="Muli Regular"/>
              </a:rPr>
              <a:t>Si dicono disposti a sovvenzionare 6 incontri che puoi gestire autonomamente.</a:t>
            </a:r>
          </a:p>
          <a:p>
            <a:pPr algn="l">
              <a:lnSpc>
                <a:spcPts val="3150"/>
              </a:lnSpc>
            </a:pPr>
          </a:p>
          <a:p>
            <a:pPr algn="l">
              <a:lnSpc>
                <a:spcPts val="3149"/>
              </a:lnSpc>
            </a:pPr>
            <a:r>
              <a:rPr lang="en-US" sz="2099">
                <a:solidFill>
                  <a:srgbClr val="FFFFFF"/>
                </a:solidFill>
                <a:latin typeface="Muli Regular"/>
                <a:ea typeface="Muli Regular"/>
                <a:cs typeface="Muli Regular"/>
                <a:sym typeface="Muli Regular"/>
              </a:rPr>
              <a:t>Struttura un progetto adeguato con la richiesta e presentalo ai compagni. </a:t>
            </a:r>
          </a:p>
        </p:txBody>
      </p:sp>
      <p:sp>
        <p:nvSpPr>
          <p:cNvPr name="Freeform 9" id="9"/>
          <p:cNvSpPr/>
          <p:nvPr/>
        </p:nvSpPr>
        <p:spPr>
          <a:xfrm flipH="false" flipV="false" rot="0">
            <a:off x="7753179" y="7622170"/>
            <a:ext cx="2282038" cy="1973963"/>
          </a:xfrm>
          <a:custGeom>
            <a:avLst/>
            <a:gdLst/>
            <a:ahLst/>
            <a:cxnLst/>
            <a:rect r="r" b="b" t="t" l="l"/>
            <a:pathLst>
              <a:path h="1973963" w="2282038">
                <a:moveTo>
                  <a:pt x="0" y="0"/>
                </a:moveTo>
                <a:lnTo>
                  <a:pt x="2282038" y="0"/>
                </a:lnTo>
                <a:lnTo>
                  <a:pt x="2282038" y="1973963"/>
                </a:lnTo>
                <a:lnTo>
                  <a:pt x="0" y="197396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bg>
      <p:bgPr>
        <a:solidFill>
          <a:srgbClr val="1B1A1A"/>
        </a:solidFill>
      </p:bgPr>
    </p:bg>
    <p:spTree>
      <p:nvGrpSpPr>
        <p:cNvPr id="1" name=""/>
        <p:cNvGrpSpPr/>
        <p:nvPr/>
      </p:nvGrpSpPr>
      <p:grpSpPr>
        <a:xfrm>
          <a:off x="0" y="0"/>
          <a:ext cx="0" cy="0"/>
          <a:chOff x="0" y="0"/>
          <a:chExt cx="0" cy="0"/>
        </a:xfrm>
      </p:grpSpPr>
      <p:sp>
        <p:nvSpPr>
          <p:cNvPr name="AutoShape 2" id="2"/>
          <p:cNvSpPr/>
          <p:nvPr/>
        </p:nvSpPr>
        <p:spPr>
          <a:xfrm rot="0">
            <a:off x="2131149" y="3523236"/>
            <a:ext cx="3618508" cy="9626"/>
          </a:xfrm>
          <a:prstGeom prst="rect">
            <a:avLst/>
          </a:prstGeom>
          <a:solidFill>
            <a:srgbClr val="61B1E6"/>
          </a:solidFill>
        </p:spPr>
      </p:sp>
      <p:sp>
        <p:nvSpPr>
          <p:cNvPr name="Freeform 3" id="3"/>
          <p:cNvSpPr/>
          <p:nvPr/>
        </p:nvSpPr>
        <p:spPr>
          <a:xfrm flipH="false" flipV="false" rot="0">
            <a:off x="1170059" y="2591361"/>
            <a:ext cx="614129" cy="517404"/>
          </a:xfrm>
          <a:custGeom>
            <a:avLst/>
            <a:gdLst/>
            <a:ahLst/>
            <a:cxnLst/>
            <a:rect r="r" b="b" t="t" l="l"/>
            <a:pathLst>
              <a:path h="517404" w="614129">
                <a:moveTo>
                  <a:pt x="0" y="0"/>
                </a:moveTo>
                <a:lnTo>
                  <a:pt x="614129" y="0"/>
                </a:lnTo>
                <a:lnTo>
                  <a:pt x="614129" y="517404"/>
                </a:lnTo>
                <a:lnTo>
                  <a:pt x="0" y="5174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rot="0">
            <a:off x="2131149" y="4526561"/>
            <a:ext cx="3618508" cy="9626"/>
          </a:xfrm>
          <a:prstGeom prst="rect">
            <a:avLst/>
          </a:prstGeom>
          <a:solidFill>
            <a:srgbClr val="61B1E6"/>
          </a:solidFill>
        </p:spPr>
      </p:sp>
      <p:sp>
        <p:nvSpPr>
          <p:cNvPr name="Freeform 5" id="5"/>
          <p:cNvSpPr/>
          <p:nvPr/>
        </p:nvSpPr>
        <p:spPr>
          <a:xfrm flipH="false" flipV="false" rot="0">
            <a:off x="1177350" y="3793713"/>
            <a:ext cx="614129" cy="517404"/>
          </a:xfrm>
          <a:custGeom>
            <a:avLst/>
            <a:gdLst/>
            <a:ahLst/>
            <a:cxnLst/>
            <a:rect r="r" b="b" t="t" l="l"/>
            <a:pathLst>
              <a:path h="517404" w="614129">
                <a:moveTo>
                  <a:pt x="0" y="0"/>
                </a:moveTo>
                <a:lnTo>
                  <a:pt x="614129" y="0"/>
                </a:lnTo>
                <a:lnTo>
                  <a:pt x="614129" y="517403"/>
                </a:lnTo>
                <a:lnTo>
                  <a:pt x="0" y="5174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6" id="6"/>
          <p:cNvSpPr/>
          <p:nvPr/>
        </p:nvSpPr>
        <p:spPr>
          <a:xfrm rot="0">
            <a:off x="2131149" y="5625058"/>
            <a:ext cx="3618508" cy="9626"/>
          </a:xfrm>
          <a:prstGeom prst="rect">
            <a:avLst/>
          </a:prstGeom>
          <a:solidFill>
            <a:srgbClr val="61B1E6"/>
          </a:solidFill>
        </p:spPr>
      </p:sp>
      <p:sp>
        <p:nvSpPr>
          <p:cNvPr name="Freeform 7" id="7"/>
          <p:cNvSpPr/>
          <p:nvPr/>
        </p:nvSpPr>
        <p:spPr>
          <a:xfrm flipH="false" flipV="false" rot="0">
            <a:off x="1177350" y="4813855"/>
            <a:ext cx="614129" cy="517404"/>
          </a:xfrm>
          <a:custGeom>
            <a:avLst/>
            <a:gdLst/>
            <a:ahLst/>
            <a:cxnLst/>
            <a:rect r="r" b="b" t="t" l="l"/>
            <a:pathLst>
              <a:path h="517404" w="614129">
                <a:moveTo>
                  <a:pt x="0" y="0"/>
                </a:moveTo>
                <a:lnTo>
                  <a:pt x="614129" y="0"/>
                </a:lnTo>
                <a:lnTo>
                  <a:pt x="614129" y="517404"/>
                </a:lnTo>
                <a:lnTo>
                  <a:pt x="0" y="5174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8" id="8"/>
          <p:cNvSpPr/>
          <p:nvPr/>
        </p:nvSpPr>
        <p:spPr>
          <a:xfrm rot="0">
            <a:off x="2131149" y="6494004"/>
            <a:ext cx="3618508" cy="9626"/>
          </a:xfrm>
          <a:prstGeom prst="rect">
            <a:avLst/>
          </a:prstGeom>
          <a:solidFill>
            <a:srgbClr val="61B1E6"/>
          </a:solidFill>
        </p:spPr>
      </p:sp>
      <p:sp>
        <p:nvSpPr>
          <p:cNvPr name="Freeform 9" id="9"/>
          <p:cNvSpPr/>
          <p:nvPr/>
        </p:nvSpPr>
        <p:spPr>
          <a:xfrm flipH="false" flipV="false" rot="0">
            <a:off x="1177350" y="5863979"/>
            <a:ext cx="614129" cy="517404"/>
          </a:xfrm>
          <a:custGeom>
            <a:avLst/>
            <a:gdLst/>
            <a:ahLst/>
            <a:cxnLst/>
            <a:rect r="r" b="b" t="t" l="l"/>
            <a:pathLst>
              <a:path h="517404" w="614129">
                <a:moveTo>
                  <a:pt x="0" y="0"/>
                </a:moveTo>
                <a:lnTo>
                  <a:pt x="614129" y="0"/>
                </a:lnTo>
                <a:lnTo>
                  <a:pt x="614129" y="517404"/>
                </a:lnTo>
                <a:lnTo>
                  <a:pt x="0" y="5174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0" id="10"/>
          <p:cNvSpPr/>
          <p:nvPr/>
        </p:nvSpPr>
        <p:spPr>
          <a:xfrm rot="0">
            <a:off x="2131149" y="7822213"/>
            <a:ext cx="3618508" cy="9626"/>
          </a:xfrm>
          <a:prstGeom prst="rect">
            <a:avLst/>
          </a:prstGeom>
          <a:solidFill>
            <a:srgbClr val="61B1E6"/>
          </a:solidFill>
        </p:spPr>
      </p:sp>
      <p:sp>
        <p:nvSpPr>
          <p:cNvPr name="Freeform 11" id="11"/>
          <p:cNvSpPr/>
          <p:nvPr/>
        </p:nvSpPr>
        <p:spPr>
          <a:xfrm flipH="false" flipV="false" rot="0">
            <a:off x="5756947" y="2871510"/>
            <a:ext cx="6809669" cy="4114800"/>
          </a:xfrm>
          <a:custGeom>
            <a:avLst/>
            <a:gdLst/>
            <a:ahLst/>
            <a:cxnLst/>
            <a:rect r="r" b="b" t="t" l="l"/>
            <a:pathLst>
              <a:path h="4114800" w="6809669">
                <a:moveTo>
                  <a:pt x="0" y="0"/>
                </a:moveTo>
                <a:lnTo>
                  <a:pt x="6809669" y="0"/>
                </a:lnTo>
                <a:lnTo>
                  <a:pt x="680966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170059" y="1094561"/>
            <a:ext cx="13622345" cy="1399507"/>
          </a:xfrm>
          <a:prstGeom prst="rect">
            <a:avLst/>
          </a:prstGeom>
        </p:spPr>
        <p:txBody>
          <a:bodyPr anchor="t" rtlCol="false" tIns="0" lIns="0" bIns="0" rIns="0">
            <a:spAutoFit/>
          </a:bodyPr>
          <a:lstStyle/>
          <a:p>
            <a:pPr algn="l">
              <a:lnSpc>
                <a:spcPts val="5500"/>
              </a:lnSpc>
            </a:pPr>
            <a:r>
              <a:rPr lang="en-US" sz="5000" spc="250" b="true">
                <a:solidFill>
                  <a:srgbClr val="FFFFFF"/>
                </a:solidFill>
                <a:latin typeface="Muli Bold Bold"/>
                <a:ea typeface="Muli Bold Bold"/>
                <a:cs typeface="Muli Bold Bold"/>
                <a:sym typeface="Muli Bold Bold"/>
              </a:rPr>
              <a:t>BIBLIOGRAFIA &amp; APPROFONDIMENTI</a:t>
            </a:r>
          </a:p>
          <a:p>
            <a:pPr algn="l">
              <a:lnSpc>
                <a:spcPts val="5500"/>
              </a:lnSpc>
            </a:pPr>
          </a:p>
        </p:txBody>
      </p:sp>
      <p:sp>
        <p:nvSpPr>
          <p:cNvPr name="Freeform 13" id="13"/>
          <p:cNvSpPr/>
          <p:nvPr/>
        </p:nvSpPr>
        <p:spPr>
          <a:xfrm flipH="false" flipV="false" rot="0">
            <a:off x="1028700" y="6841169"/>
            <a:ext cx="911429" cy="630025"/>
          </a:xfrm>
          <a:custGeom>
            <a:avLst/>
            <a:gdLst/>
            <a:ahLst/>
            <a:cxnLst/>
            <a:rect r="r" b="b" t="t" l="l"/>
            <a:pathLst>
              <a:path h="630025" w="911429">
                <a:moveTo>
                  <a:pt x="0" y="0"/>
                </a:moveTo>
                <a:lnTo>
                  <a:pt x="911429" y="0"/>
                </a:lnTo>
                <a:lnTo>
                  <a:pt x="911429" y="630025"/>
                </a:lnTo>
                <a:lnTo>
                  <a:pt x="0" y="6300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4" id="14"/>
          <p:cNvSpPr txBox="true"/>
          <p:nvPr/>
        </p:nvSpPr>
        <p:spPr>
          <a:xfrm rot="0">
            <a:off x="2138439" y="2521868"/>
            <a:ext cx="15411361" cy="684964"/>
          </a:xfrm>
          <a:prstGeom prst="rect">
            <a:avLst/>
          </a:prstGeom>
        </p:spPr>
        <p:txBody>
          <a:bodyPr anchor="t" rtlCol="false" tIns="0" lIns="0" bIns="0" rIns="0">
            <a:spAutoFit/>
          </a:bodyPr>
          <a:lstStyle/>
          <a:p>
            <a:pPr algn="l">
              <a:lnSpc>
                <a:spcPts val="2750"/>
              </a:lnSpc>
            </a:pPr>
            <a:r>
              <a:rPr lang="en-US" sz="2500" b="true">
                <a:solidFill>
                  <a:srgbClr val="FFFFFF"/>
                </a:solidFill>
                <a:latin typeface="Muli Regular Bold"/>
                <a:ea typeface="Muli Regular Bold"/>
                <a:cs typeface="Muli Regular Bold"/>
                <a:sym typeface="Muli Regular Bold"/>
              </a:rPr>
              <a:t>DENTRO IL VIDEOGIOCO: VIAGGIO NELLA PSICOLOGIA DEI VIDEOGIOCHI E NEI SUOI AMBITI APPLICATIVI (Bocci, 2019)</a:t>
            </a:r>
          </a:p>
        </p:txBody>
      </p:sp>
      <p:sp>
        <p:nvSpPr>
          <p:cNvPr name="TextBox 15" id="15"/>
          <p:cNvSpPr txBox="true"/>
          <p:nvPr/>
        </p:nvSpPr>
        <p:spPr>
          <a:xfrm rot="0">
            <a:off x="2131149" y="3894667"/>
            <a:ext cx="12668546" cy="344070"/>
          </a:xfrm>
          <a:prstGeom prst="rect">
            <a:avLst/>
          </a:prstGeom>
        </p:spPr>
        <p:txBody>
          <a:bodyPr anchor="t" rtlCol="false" tIns="0" lIns="0" bIns="0" rIns="0">
            <a:spAutoFit/>
          </a:bodyPr>
          <a:lstStyle/>
          <a:p>
            <a:pPr algn="l">
              <a:lnSpc>
                <a:spcPts val="2750"/>
              </a:lnSpc>
            </a:pPr>
            <a:r>
              <a:rPr lang="en-US" sz="2500" b="true">
                <a:solidFill>
                  <a:srgbClr val="FFFFFF"/>
                </a:solidFill>
                <a:latin typeface="Muli Regular Bold"/>
                <a:ea typeface="Muli Regular Bold"/>
                <a:cs typeface="Muli Regular Bold"/>
                <a:sym typeface="Muli Regular Bold"/>
              </a:rPr>
              <a:t>PSICOLOGIA DEI VIDEOGIOCHI (Triberti e Argenton, 2013)</a:t>
            </a:r>
          </a:p>
        </p:txBody>
      </p:sp>
      <p:sp>
        <p:nvSpPr>
          <p:cNvPr name="TextBox 16" id="16"/>
          <p:cNvSpPr txBox="true"/>
          <p:nvPr/>
        </p:nvSpPr>
        <p:spPr>
          <a:xfrm rot="0">
            <a:off x="2131149" y="4842430"/>
            <a:ext cx="14792246" cy="344070"/>
          </a:xfrm>
          <a:prstGeom prst="rect">
            <a:avLst/>
          </a:prstGeom>
        </p:spPr>
        <p:txBody>
          <a:bodyPr anchor="t" rtlCol="false" tIns="0" lIns="0" bIns="0" rIns="0">
            <a:spAutoFit/>
          </a:bodyPr>
          <a:lstStyle/>
          <a:p>
            <a:pPr algn="l">
              <a:lnSpc>
                <a:spcPts val="2750"/>
              </a:lnSpc>
            </a:pPr>
            <a:r>
              <a:rPr lang="en-US" sz="2500" b="true">
                <a:solidFill>
                  <a:srgbClr val="FFFFFF"/>
                </a:solidFill>
                <a:latin typeface="Muli Regular Bold"/>
                <a:ea typeface="Muli Regular Bold"/>
                <a:cs typeface="Muli Regular Bold"/>
                <a:sym typeface="Muli Regular Bold"/>
              </a:rPr>
              <a:t>FIGLI E VIDEOGIOCHI: ISTRUZIONI PER L'USO (Cantoia, Romeo e Besana, 2011)</a:t>
            </a:r>
          </a:p>
        </p:txBody>
      </p:sp>
      <p:sp>
        <p:nvSpPr>
          <p:cNvPr name="TextBox 17" id="17"/>
          <p:cNvSpPr txBox="true"/>
          <p:nvPr/>
        </p:nvSpPr>
        <p:spPr>
          <a:xfrm rot="0">
            <a:off x="2131149" y="5892554"/>
            <a:ext cx="14792246" cy="346106"/>
          </a:xfrm>
          <a:prstGeom prst="rect">
            <a:avLst/>
          </a:prstGeom>
        </p:spPr>
        <p:txBody>
          <a:bodyPr anchor="t" rtlCol="false" tIns="0" lIns="0" bIns="0" rIns="0">
            <a:spAutoFit/>
          </a:bodyPr>
          <a:lstStyle/>
          <a:p>
            <a:pPr algn="l">
              <a:lnSpc>
                <a:spcPts val="2750"/>
              </a:lnSpc>
            </a:pPr>
            <a:r>
              <a:rPr lang="en-US" sz="2500" b="true">
                <a:solidFill>
                  <a:srgbClr val="FFFFFF"/>
                </a:solidFill>
                <a:latin typeface="Muli Regular Bold"/>
                <a:ea typeface="Muli Regular Bold"/>
                <a:cs typeface="Muli Regular Bold"/>
                <a:sym typeface="Muli Regular Bold"/>
              </a:rPr>
              <a:t>MAMMA, ANCORA 5 MINUTI</a:t>
            </a:r>
            <a:r>
              <a:rPr lang="en-US" sz="2500" b="true">
                <a:solidFill>
                  <a:srgbClr val="FFFFFF"/>
                </a:solidFill>
                <a:latin typeface="Muli Regular Bold"/>
                <a:ea typeface="Muli Regular Bold"/>
                <a:cs typeface="Muli Regular Bold"/>
                <a:sym typeface="Muli Regular Bold"/>
              </a:rPr>
              <a:t> (Barone e Zanacchi, 2024)</a:t>
            </a:r>
          </a:p>
        </p:txBody>
      </p:sp>
      <p:sp>
        <p:nvSpPr>
          <p:cNvPr name="TextBox 18" id="18"/>
          <p:cNvSpPr txBox="true"/>
          <p:nvPr/>
        </p:nvSpPr>
        <p:spPr>
          <a:xfrm rot="0">
            <a:off x="2138439" y="6869744"/>
            <a:ext cx="14792246" cy="684964"/>
          </a:xfrm>
          <a:prstGeom prst="rect">
            <a:avLst/>
          </a:prstGeom>
        </p:spPr>
        <p:txBody>
          <a:bodyPr anchor="t" rtlCol="false" tIns="0" lIns="0" bIns="0" rIns="0">
            <a:spAutoFit/>
          </a:bodyPr>
          <a:lstStyle/>
          <a:p>
            <a:pPr algn="l">
              <a:lnSpc>
                <a:spcPts val="2750"/>
              </a:lnSpc>
            </a:pPr>
            <a:r>
              <a:rPr lang="en-US" sz="2500" b="true">
                <a:solidFill>
                  <a:srgbClr val="FFFFFF"/>
                </a:solidFill>
                <a:latin typeface="Muli Regular Bold"/>
                <a:ea typeface="Muli Regular Bold"/>
                <a:cs typeface="Muli Regular Bold"/>
                <a:sym typeface="Muli Regular Bold"/>
              </a:rPr>
              <a:t>PERCHÈ FARE EDUCAZIONE AI VIDEOGIOCHI NELLE SCUOLE? (Brussolo, 2019 - www.horizonpsytech.com)</a:t>
            </a:r>
          </a:p>
        </p:txBody>
      </p:sp>
      <p:sp>
        <p:nvSpPr>
          <p:cNvPr name="AutoShape 19" id="19"/>
          <p:cNvSpPr/>
          <p:nvPr/>
        </p:nvSpPr>
        <p:spPr>
          <a:xfrm rot="0">
            <a:off x="2131149" y="8898882"/>
            <a:ext cx="3618508" cy="9626"/>
          </a:xfrm>
          <a:prstGeom prst="rect">
            <a:avLst/>
          </a:prstGeom>
          <a:solidFill>
            <a:srgbClr val="61B1E6"/>
          </a:solidFill>
        </p:spPr>
      </p:sp>
      <p:sp>
        <p:nvSpPr>
          <p:cNvPr name="Freeform 20" id="20"/>
          <p:cNvSpPr/>
          <p:nvPr/>
        </p:nvSpPr>
        <p:spPr>
          <a:xfrm flipH="false" flipV="false" rot="0">
            <a:off x="1028700" y="8140433"/>
            <a:ext cx="911429" cy="630025"/>
          </a:xfrm>
          <a:custGeom>
            <a:avLst/>
            <a:gdLst/>
            <a:ahLst/>
            <a:cxnLst/>
            <a:rect r="r" b="b" t="t" l="l"/>
            <a:pathLst>
              <a:path h="630025" w="911429">
                <a:moveTo>
                  <a:pt x="0" y="0"/>
                </a:moveTo>
                <a:lnTo>
                  <a:pt x="911429" y="0"/>
                </a:lnTo>
                <a:lnTo>
                  <a:pt x="911429" y="630025"/>
                </a:lnTo>
                <a:lnTo>
                  <a:pt x="0" y="6300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1" id="21"/>
          <p:cNvSpPr txBox="true"/>
          <p:nvPr/>
        </p:nvSpPr>
        <p:spPr>
          <a:xfrm rot="0">
            <a:off x="2131149" y="8297432"/>
            <a:ext cx="14792246" cy="684964"/>
          </a:xfrm>
          <a:prstGeom prst="rect">
            <a:avLst/>
          </a:prstGeom>
        </p:spPr>
        <p:txBody>
          <a:bodyPr anchor="t" rtlCol="false" tIns="0" lIns="0" bIns="0" rIns="0">
            <a:spAutoFit/>
          </a:bodyPr>
          <a:lstStyle/>
          <a:p>
            <a:pPr algn="l">
              <a:lnSpc>
                <a:spcPts val="2750"/>
              </a:lnSpc>
            </a:pPr>
            <a:r>
              <a:rPr lang="en-US" sz="2500" b="true">
                <a:solidFill>
                  <a:srgbClr val="FFFFFF"/>
                </a:solidFill>
                <a:latin typeface="Muli Regular Bold"/>
                <a:ea typeface="Muli Regular Bold"/>
                <a:cs typeface="Muli Regular Bold"/>
                <a:sym typeface="Muli Regular Bold"/>
              </a:rPr>
              <a:t>DIPENDENZA DA VIDEOGIOCHI: COME RICONOSCERLA? (Giallongo, 2020 - www.horizonpsytech.com)</a:t>
            </a:r>
          </a:p>
        </p:txBody>
      </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49345" y="1726979"/>
            <a:ext cx="12809955" cy="9319918"/>
            <a:chOff x="0" y="0"/>
            <a:chExt cx="3566421" cy="2594759"/>
          </a:xfrm>
        </p:grpSpPr>
        <p:sp>
          <p:nvSpPr>
            <p:cNvPr name="Freeform 3" id="3"/>
            <p:cNvSpPr/>
            <p:nvPr/>
          </p:nvSpPr>
          <p:spPr>
            <a:xfrm flipH="false" flipV="false" rot="0">
              <a:off x="0" y="0"/>
              <a:ext cx="3566421" cy="2594759"/>
            </a:xfrm>
            <a:custGeom>
              <a:avLst/>
              <a:gdLst/>
              <a:ahLst/>
              <a:cxnLst/>
              <a:rect r="r" b="b" t="t" l="l"/>
              <a:pathLst>
                <a:path h="2594759" w="3566421">
                  <a:moveTo>
                    <a:pt x="0" y="0"/>
                  </a:moveTo>
                  <a:lnTo>
                    <a:pt x="0" y="2594759"/>
                  </a:lnTo>
                  <a:lnTo>
                    <a:pt x="3566421" y="2594759"/>
                  </a:lnTo>
                  <a:lnTo>
                    <a:pt x="3566421" y="0"/>
                  </a:lnTo>
                  <a:lnTo>
                    <a:pt x="0" y="0"/>
                  </a:lnTo>
                  <a:close/>
                  <a:moveTo>
                    <a:pt x="3505460" y="2533799"/>
                  </a:moveTo>
                  <a:lnTo>
                    <a:pt x="59690" y="2533799"/>
                  </a:lnTo>
                  <a:lnTo>
                    <a:pt x="59690" y="59690"/>
                  </a:lnTo>
                  <a:lnTo>
                    <a:pt x="3505460" y="59690"/>
                  </a:lnTo>
                  <a:lnTo>
                    <a:pt x="3505460" y="2533799"/>
                  </a:lnTo>
                  <a:close/>
                </a:path>
              </a:pathLst>
            </a:custGeom>
            <a:solidFill>
              <a:srgbClr val="4F88CB"/>
            </a:solidFill>
          </p:spPr>
        </p:sp>
      </p:grpSp>
      <p:sp>
        <p:nvSpPr>
          <p:cNvPr name="Freeform 4" id="4"/>
          <p:cNvSpPr/>
          <p:nvPr/>
        </p:nvSpPr>
        <p:spPr>
          <a:xfrm flipH="false" flipV="false" rot="0">
            <a:off x="0" y="0"/>
            <a:ext cx="8234647" cy="10287000"/>
          </a:xfrm>
          <a:custGeom>
            <a:avLst/>
            <a:gdLst/>
            <a:ahLst/>
            <a:cxnLst/>
            <a:rect r="r" b="b" t="t" l="l"/>
            <a:pathLst>
              <a:path h="10287000" w="8234647">
                <a:moveTo>
                  <a:pt x="0" y="0"/>
                </a:moveTo>
                <a:lnTo>
                  <a:pt x="8234647" y="0"/>
                </a:lnTo>
                <a:lnTo>
                  <a:pt x="8234647" y="10287000"/>
                </a:lnTo>
                <a:lnTo>
                  <a:pt x="0" y="10287000"/>
                </a:lnTo>
                <a:lnTo>
                  <a:pt x="0" y="0"/>
                </a:lnTo>
                <a:close/>
              </a:path>
            </a:pathLst>
          </a:custGeom>
          <a:blipFill>
            <a:blip r:embed="rId2"/>
            <a:stretch>
              <a:fillRect l="-33282" t="0" r="-33282" b="0"/>
            </a:stretch>
          </a:blipFill>
        </p:spPr>
      </p:sp>
      <p:grpSp>
        <p:nvGrpSpPr>
          <p:cNvPr name="Group 5" id="5"/>
          <p:cNvGrpSpPr/>
          <p:nvPr/>
        </p:nvGrpSpPr>
        <p:grpSpPr>
          <a:xfrm rot="0">
            <a:off x="9952836" y="6200349"/>
            <a:ext cx="4092129" cy="1019223"/>
            <a:chOff x="0" y="0"/>
            <a:chExt cx="5456172" cy="1358964"/>
          </a:xfrm>
        </p:grpSpPr>
        <p:sp>
          <p:nvSpPr>
            <p:cNvPr name="AutoShape 6" id="6"/>
            <p:cNvSpPr/>
            <p:nvPr/>
          </p:nvSpPr>
          <p:spPr>
            <a:xfrm rot="0">
              <a:off x="0" y="739350"/>
              <a:ext cx="5456172" cy="12700"/>
            </a:xfrm>
            <a:prstGeom prst="rect">
              <a:avLst/>
            </a:prstGeom>
            <a:solidFill>
              <a:srgbClr val="1B1A1A"/>
            </a:solidFill>
          </p:spPr>
        </p:sp>
        <p:sp>
          <p:nvSpPr>
            <p:cNvPr name="Freeform 7" id="7"/>
            <p:cNvSpPr/>
            <p:nvPr/>
          </p:nvSpPr>
          <p:spPr>
            <a:xfrm flipH="false" flipV="false" rot="0">
              <a:off x="0" y="1016781"/>
              <a:ext cx="448001" cy="321280"/>
            </a:xfrm>
            <a:custGeom>
              <a:avLst/>
              <a:gdLst/>
              <a:ahLst/>
              <a:cxnLst/>
              <a:rect r="r" b="b" t="t" l="l"/>
              <a:pathLst>
                <a:path h="321280" w="448001">
                  <a:moveTo>
                    <a:pt x="0" y="0"/>
                  </a:moveTo>
                  <a:lnTo>
                    <a:pt x="448001" y="0"/>
                  </a:lnTo>
                  <a:lnTo>
                    <a:pt x="448001" y="321280"/>
                  </a:lnTo>
                  <a:lnTo>
                    <a:pt x="0" y="3212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0" y="28575"/>
              <a:ext cx="5456172" cy="468285"/>
            </a:xfrm>
            <a:prstGeom prst="rect">
              <a:avLst/>
            </a:prstGeom>
          </p:spPr>
          <p:txBody>
            <a:bodyPr anchor="t" rtlCol="false" tIns="0" lIns="0" bIns="0" rIns="0">
              <a:spAutoFit/>
            </a:bodyPr>
            <a:lstStyle/>
            <a:p>
              <a:pPr algn="l">
                <a:lnSpc>
                  <a:spcPts val="2750"/>
                </a:lnSpc>
              </a:pPr>
              <a:r>
                <a:rPr lang="en-US" sz="2500" b="true">
                  <a:solidFill>
                    <a:srgbClr val="1B1A1A"/>
                  </a:solidFill>
                  <a:latin typeface="Muli Regular Bold"/>
                  <a:ea typeface="Muli Regular Bold"/>
                  <a:cs typeface="Muli Regular Bold"/>
                  <a:sym typeface="Muli Regular Bold"/>
                </a:rPr>
                <a:t>Email </a:t>
              </a:r>
            </a:p>
          </p:txBody>
        </p:sp>
        <p:sp>
          <p:nvSpPr>
            <p:cNvPr name="TextBox 9" id="9"/>
            <p:cNvSpPr txBox="true"/>
            <p:nvPr/>
          </p:nvSpPr>
          <p:spPr>
            <a:xfrm rot="0">
              <a:off x="757794" y="948253"/>
              <a:ext cx="4698378" cy="410711"/>
            </a:xfrm>
            <a:prstGeom prst="rect">
              <a:avLst/>
            </a:prstGeom>
          </p:spPr>
          <p:txBody>
            <a:bodyPr anchor="t" rtlCol="false" tIns="0" lIns="0" bIns="0" rIns="0">
              <a:spAutoFit/>
            </a:bodyPr>
            <a:lstStyle/>
            <a:p>
              <a:pPr algn="l">
                <a:lnSpc>
                  <a:spcPts val="2700"/>
                </a:lnSpc>
              </a:pPr>
              <a:r>
                <a:rPr lang="en-US" sz="1800">
                  <a:solidFill>
                    <a:srgbClr val="1B1A1A"/>
                  </a:solidFill>
                  <a:latin typeface="Muli Regular"/>
                  <a:ea typeface="Muli Regular"/>
                  <a:cs typeface="Muli Regular"/>
                  <a:sym typeface="Muli Regular"/>
                </a:rPr>
                <a:t>info@horizonpsytech.com</a:t>
              </a:r>
            </a:p>
          </p:txBody>
        </p:sp>
      </p:grpSp>
      <p:grpSp>
        <p:nvGrpSpPr>
          <p:cNvPr name="Group 10" id="10"/>
          <p:cNvGrpSpPr/>
          <p:nvPr/>
        </p:nvGrpSpPr>
        <p:grpSpPr>
          <a:xfrm rot="0">
            <a:off x="9952836" y="7958350"/>
            <a:ext cx="4092129" cy="1033525"/>
            <a:chOff x="0" y="0"/>
            <a:chExt cx="5456172" cy="1378033"/>
          </a:xfrm>
        </p:grpSpPr>
        <p:sp>
          <p:nvSpPr>
            <p:cNvPr name="AutoShape 11" id="11"/>
            <p:cNvSpPr/>
            <p:nvPr/>
          </p:nvSpPr>
          <p:spPr>
            <a:xfrm rot="0">
              <a:off x="0" y="742024"/>
              <a:ext cx="5456172" cy="12879"/>
            </a:xfrm>
            <a:prstGeom prst="rect">
              <a:avLst/>
            </a:prstGeom>
            <a:solidFill>
              <a:srgbClr val="1B1A1A"/>
            </a:solidFill>
          </p:spPr>
        </p:sp>
        <p:sp>
          <p:nvSpPr>
            <p:cNvPr name="Freeform 12" id="12"/>
            <p:cNvSpPr/>
            <p:nvPr/>
          </p:nvSpPr>
          <p:spPr>
            <a:xfrm flipH="false" flipV="false" rot="0">
              <a:off x="0" y="982156"/>
              <a:ext cx="395877" cy="395877"/>
            </a:xfrm>
            <a:custGeom>
              <a:avLst/>
              <a:gdLst/>
              <a:ahLst/>
              <a:cxnLst/>
              <a:rect r="r" b="b" t="t" l="l"/>
              <a:pathLst>
                <a:path h="395877" w="395877">
                  <a:moveTo>
                    <a:pt x="0" y="0"/>
                  </a:moveTo>
                  <a:lnTo>
                    <a:pt x="395877" y="0"/>
                  </a:lnTo>
                  <a:lnTo>
                    <a:pt x="395877" y="395877"/>
                  </a:lnTo>
                  <a:lnTo>
                    <a:pt x="0" y="39587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3" id="13"/>
            <p:cNvSpPr txBox="true"/>
            <p:nvPr/>
          </p:nvSpPr>
          <p:spPr>
            <a:xfrm rot="0">
              <a:off x="0" y="28575"/>
              <a:ext cx="5456172" cy="470958"/>
            </a:xfrm>
            <a:prstGeom prst="rect">
              <a:avLst/>
            </a:prstGeom>
          </p:spPr>
          <p:txBody>
            <a:bodyPr anchor="t" rtlCol="false" tIns="0" lIns="0" bIns="0" rIns="0">
              <a:spAutoFit/>
            </a:bodyPr>
            <a:lstStyle/>
            <a:p>
              <a:pPr algn="l">
                <a:lnSpc>
                  <a:spcPts val="2750"/>
                </a:lnSpc>
              </a:pPr>
              <a:r>
                <a:rPr lang="en-US" sz="2500" b="true">
                  <a:solidFill>
                    <a:srgbClr val="1B1A1A"/>
                  </a:solidFill>
                  <a:latin typeface="Muli Regular Bold"/>
                  <a:ea typeface="Muli Regular Bold"/>
                  <a:cs typeface="Muli Regular Bold"/>
                  <a:sym typeface="Muli Regular Bold"/>
                </a:rPr>
                <a:t>We</a:t>
              </a:r>
              <a:r>
                <a:rPr lang="en-US" sz="2500" b="true">
                  <a:solidFill>
                    <a:srgbClr val="1B1A1A"/>
                  </a:solidFill>
                  <a:latin typeface="Muli Regular Bold"/>
                  <a:ea typeface="Muli Regular Bold"/>
                  <a:cs typeface="Muli Regular Bold"/>
                  <a:sym typeface="Muli Regular Bold"/>
                </a:rPr>
                <a:t>bsite</a:t>
              </a:r>
            </a:p>
          </p:txBody>
        </p:sp>
        <p:sp>
          <p:nvSpPr>
            <p:cNvPr name="TextBox 14" id="14"/>
            <p:cNvSpPr txBox="true"/>
            <p:nvPr/>
          </p:nvSpPr>
          <p:spPr>
            <a:xfrm rot="0">
              <a:off x="757794" y="950927"/>
              <a:ext cx="4698378" cy="410711"/>
            </a:xfrm>
            <a:prstGeom prst="rect">
              <a:avLst/>
            </a:prstGeom>
          </p:spPr>
          <p:txBody>
            <a:bodyPr anchor="t" rtlCol="false" tIns="0" lIns="0" bIns="0" rIns="0">
              <a:spAutoFit/>
            </a:bodyPr>
            <a:lstStyle/>
            <a:p>
              <a:pPr algn="l">
                <a:lnSpc>
                  <a:spcPts val="2700"/>
                </a:lnSpc>
              </a:pPr>
              <a:r>
                <a:rPr lang="en-US" sz="1800">
                  <a:solidFill>
                    <a:srgbClr val="1B1A1A"/>
                  </a:solidFill>
                  <a:latin typeface="Muli Regular"/>
                  <a:ea typeface="Muli Regular"/>
                  <a:cs typeface="Muli Regular"/>
                  <a:sym typeface="Muli Regular"/>
                </a:rPr>
                <a:t>www.horizonpsytech.com</a:t>
              </a:r>
            </a:p>
          </p:txBody>
        </p:sp>
      </p:grpSp>
      <p:grpSp>
        <p:nvGrpSpPr>
          <p:cNvPr name="Group 15" id="15"/>
          <p:cNvGrpSpPr/>
          <p:nvPr/>
        </p:nvGrpSpPr>
        <p:grpSpPr>
          <a:xfrm rot="0">
            <a:off x="9581084" y="784126"/>
            <a:ext cx="5910295" cy="2155174"/>
            <a:chOff x="0" y="0"/>
            <a:chExt cx="1999285" cy="729034"/>
          </a:xfrm>
        </p:grpSpPr>
        <p:sp>
          <p:nvSpPr>
            <p:cNvPr name="Freeform 16" id="16"/>
            <p:cNvSpPr/>
            <p:nvPr/>
          </p:nvSpPr>
          <p:spPr>
            <a:xfrm flipH="false" flipV="false" rot="0">
              <a:off x="0" y="0"/>
              <a:ext cx="1999285" cy="729034"/>
            </a:xfrm>
            <a:custGeom>
              <a:avLst/>
              <a:gdLst/>
              <a:ahLst/>
              <a:cxnLst/>
              <a:rect r="r" b="b" t="t" l="l"/>
              <a:pathLst>
                <a:path h="729034" w="1999285">
                  <a:moveTo>
                    <a:pt x="0" y="0"/>
                  </a:moveTo>
                  <a:lnTo>
                    <a:pt x="1999285" y="0"/>
                  </a:lnTo>
                  <a:lnTo>
                    <a:pt x="1999285" y="729034"/>
                  </a:lnTo>
                  <a:lnTo>
                    <a:pt x="0" y="729034"/>
                  </a:lnTo>
                  <a:close/>
                </a:path>
              </a:pathLst>
            </a:custGeom>
            <a:solidFill>
              <a:srgbClr val="FFFFFF"/>
            </a:solidFill>
          </p:spPr>
        </p:sp>
      </p:grpSp>
      <p:sp>
        <p:nvSpPr>
          <p:cNvPr name="TextBox 17" id="17"/>
          <p:cNvSpPr txBox="true"/>
          <p:nvPr/>
        </p:nvSpPr>
        <p:spPr>
          <a:xfrm rot="0">
            <a:off x="9952836" y="1076325"/>
            <a:ext cx="7306464" cy="1546225"/>
          </a:xfrm>
          <a:prstGeom prst="rect">
            <a:avLst/>
          </a:prstGeom>
        </p:spPr>
        <p:txBody>
          <a:bodyPr anchor="t" rtlCol="false" tIns="0" lIns="0" bIns="0" rIns="0">
            <a:spAutoFit/>
          </a:bodyPr>
          <a:lstStyle/>
          <a:p>
            <a:pPr algn="l">
              <a:lnSpc>
                <a:spcPts val="6050"/>
              </a:lnSpc>
            </a:pPr>
            <a:r>
              <a:rPr lang="en-US" sz="5500" b="true">
                <a:solidFill>
                  <a:srgbClr val="4F88CB"/>
                </a:solidFill>
                <a:latin typeface="Muli Black"/>
                <a:ea typeface="Muli Black"/>
                <a:cs typeface="Muli Black"/>
                <a:sym typeface="Muli Black"/>
              </a:rPr>
              <a:t>GRAZIE PER L'ATTENZIONE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477392">
            <a:off x="1083930" y="1267635"/>
            <a:ext cx="5875782" cy="1530477"/>
          </a:xfrm>
          <a:prstGeom prst="rect">
            <a:avLst/>
          </a:prstGeom>
        </p:spPr>
        <p:txBody>
          <a:bodyPr anchor="t" rtlCol="false" tIns="0" lIns="0" bIns="0" rIns="0">
            <a:spAutoFit/>
          </a:bodyPr>
          <a:lstStyle/>
          <a:p>
            <a:pPr algn="ctr">
              <a:lnSpc>
                <a:spcPts val="12599"/>
              </a:lnSpc>
            </a:pPr>
            <a:r>
              <a:rPr lang="en-US" sz="9000">
                <a:solidFill>
                  <a:srgbClr val="7D0303"/>
                </a:solidFill>
                <a:latin typeface="Eczar SemiBold"/>
                <a:ea typeface="Eczar SemiBold"/>
                <a:cs typeface="Eczar SemiBold"/>
                <a:sym typeface="Eczar SemiBold"/>
              </a:rPr>
              <a:t>VIOLENZA</a:t>
            </a:r>
          </a:p>
        </p:txBody>
      </p:sp>
      <p:sp>
        <p:nvSpPr>
          <p:cNvPr name="TextBox 4" id="4"/>
          <p:cNvSpPr txBox="true"/>
          <p:nvPr/>
        </p:nvSpPr>
        <p:spPr>
          <a:xfrm rot="877849">
            <a:off x="-1391375" y="4521878"/>
            <a:ext cx="7957412" cy="738886"/>
          </a:xfrm>
          <a:prstGeom prst="rect">
            <a:avLst/>
          </a:prstGeom>
        </p:spPr>
        <p:txBody>
          <a:bodyPr anchor="t" rtlCol="false" tIns="0" lIns="0" bIns="0" rIns="0">
            <a:spAutoFit/>
          </a:bodyPr>
          <a:lstStyle/>
          <a:p>
            <a:pPr algn="ctr">
              <a:lnSpc>
                <a:spcPts val="5600"/>
              </a:lnSpc>
            </a:pPr>
            <a:r>
              <a:rPr lang="en-US" sz="4000">
                <a:solidFill>
                  <a:srgbClr val="1E3D58"/>
                </a:solidFill>
                <a:latin typeface="Horizon"/>
                <a:ea typeface="Horizon"/>
                <a:cs typeface="Horizon"/>
                <a:sym typeface="Horizon"/>
              </a:rPr>
              <a:t>PER MASCHI</a:t>
            </a:r>
          </a:p>
        </p:txBody>
      </p:sp>
      <p:sp>
        <p:nvSpPr>
          <p:cNvPr name="TextBox 5" id="5"/>
          <p:cNvSpPr txBox="true"/>
          <p:nvPr/>
        </p:nvSpPr>
        <p:spPr>
          <a:xfrm rot="-321177">
            <a:off x="498732" y="8052041"/>
            <a:ext cx="7735348" cy="1540002"/>
          </a:xfrm>
          <a:prstGeom prst="rect">
            <a:avLst/>
          </a:prstGeom>
        </p:spPr>
        <p:txBody>
          <a:bodyPr anchor="t" rtlCol="false" tIns="0" lIns="0" bIns="0" rIns="0">
            <a:spAutoFit/>
          </a:bodyPr>
          <a:lstStyle/>
          <a:p>
            <a:pPr algn="ctr">
              <a:lnSpc>
                <a:spcPts val="12599"/>
              </a:lnSpc>
            </a:pPr>
            <a:r>
              <a:rPr lang="en-US" sz="9000">
                <a:solidFill>
                  <a:srgbClr val="E8EEF1"/>
                </a:solidFill>
                <a:latin typeface="Intro Rust"/>
                <a:ea typeface="Intro Rust"/>
                <a:cs typeface="Intro Rust"/>
                <a:sym typeface="Intro Rust"/>
              </a:rPr>
              <a:t>ISOLAMENTO</a:t>
            </a:r>
          </a:p>
        </p:txBody>
      </p:sp>
      <p:sp>
        <p:nvSpPr>
          <p:cNvPr name="TextBox 6" id="6"/>
          <p:cNvSpPr txBox="true"/>
          <p:nvPr/>
        </p:nvSpPr>
        <p:spPr>
          <a:xfrm rot="563460">
            <a:off x="5921085" y="268850"/>
            <a:ext cx="7889240" cy="1208659"/>
          </a:xfrm>
          <a:prstGeom prst="rect">
            <a:avLst/>
          </a:prstGeom>
        </p:spPr>
        <p:txBody>
          <a:bodyPr anchor="t" rtlCol="false" tIns="0" lIns="0" bIns="0" rIns="0">
            <a:spAutoFit/>
          </a:bodyPr>
          <a:lstStyle/>
          <a:p>
            <a:pPr algn="ctr">
              <a:lnSpc>
                <a:spcPts val="9800"/>
              </a:lnSpc>
            </a:pPr>
            <a:r>
              <a:rPr lang="en-US" sz="7000">
                <a:solidFill>
                  <a:srgbClr val="000000"/>
                </a:solidFill>
                <a:latin typeface="Open Sans Extra Bold"/>
                <a:ea typeface="Open Sans Extra Bold"/>
                <a:cs typeface="Open Sans Extra Bold"/>
                <a:sym typeface="Open Sans Extra Bold"/>
              </a:rPr>
              <a:t>DIPENDENZA</a:t>
            </a:r>
          </a:p>
        </p:txBody>
      </p:sp>
      <p:sp>
        <p:nvSpPr>
          <p:cNvPr name="TextBox 7" id="7"/>
          <p:cNvSpPr txBox="true"/>
          <p:nvPr/>
        </p:nvSpPr>
        <p:spPr>
          <a:xfrm rot="1424756">
            <a:off x="6332485" y="8300758"/>
            <a:ext cx="7976955" cy="861695"/>
          </a:xfrm>
          <a:prstGeom prst="rect">
            <a:avLst/>
          </a:prstGeom>
        </p:spPr>
        <p:txBody>
          <a:bodyPr anchor="t" rtlCol="false" tIns="0" lIns="0" bIns="0" rIns="0">
            <a:spAutoFit/>
          </a:bodyPr>
          <a:lstStyle/>
          <a:p>
            <a:pPr algn="ctr">
              <a:lnSpc>
                <a:spcPts val="7000"/>
              </a:lnSpc>
            </a:pPr>
            <a:r>
              <a:rPr lang="en-US" sz="5000">
                <a:solidFill>
                  <a:srgbClr val="2D9224"/>
                </a:solidFill>
                <a:latin typeface="Avatar"/>
                <a:ea typeface="Avatar"/>
                <a:cs typeface="Avatar"/>
                <a:sym typeface="Avatar"/>
              </a:rPr>
              <a:t>PIGRIZIA</a:t>
            </a:r>
          </a:p>
        </p:txBody>
      </p:sp>
      <p:sp>
        <p:nvSpPr>
          <p:cNvPr name="TextBox 8" id="8"/>
          <p:cNvSpPr txBox="true"/>
          <p:nvPr/>
        </p:nvSpPr>
        <p:spPr>
          <a:xfrm rot="-1207502">
            <a:off x="5556365" y="4293008"/>
            <a:ext cx="7335202" cy="1540002"/>
          </a:xfrm>
          <a:prstGeom prst="rect">
            <a:avLst/>
          </a:prstGeom>
        </p:spPr>
        <p:txBody>
          <a:bodyPr anchor="t" rtlCol="false" tIns="0" lIns="0" bIns="0" rIns="0">
            <a:spAutoFit/>
          </a:bodyPr>
          <a:lstStyle/>
          <a:p>
            <a:pPr algn="ctr">
              <a:lnSpc>
                <a:spcPts val="12599"/>
              </a:lnSpc>
            </a:pPr>
            <a:r>
              <a:rPr lang="en-US" sz="9000">
                <a:solidFill>
                  <a:srgbClr val="FF66C4"/>
                </a:solidFill>
                <a:latin typeface="Gagalin"/>
                <a:ea typeface="Gagalin"/>
                <a:cs typeface="Gagalin"/>
                <a:sym typeface="Gagalin"/>
              </a:rPr>
              <a:t>PER BAMBINI</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101010"/>
        </a:solidFill>
      </p:bgPr>
    </p:bg>
    <p:spTree>
      <p:nvGrpSpPr>
        <p:cNvPr id="1" name=""/>
        <p:cNvGrpSpPr/>
        <p:nvPr/>
      </p:nvGrpSpPr>
      <p:grpSpPr>
        <a:xfrm>
          <a:off x="0" y="0"/>
          <a:ext cx="0" cy="0"/>
          <a:chOff x="0" y="0"/>
          <a:chExt cx="0" cy="0"/>
        </a:xfrm>
      </p:grpSpPr>
      <p:grpSp>
        <p:nvGrpSpPr>
          <p:cNvPr name="Group 2" id="2"/>
          <p:cNvGrpSpPr/>
          <p:nvPr/>
        </p:nvGrpSpPr>
        <p:grpSpPr>
          <a:xfrm rot="0">
            <a:off x="0" y="0"/>
            <a:ext cx="8231033" cy="5657850"/>
            <a:chOff x="0" y="0"/>
            <a:chExt cx="2784325" cy="1913890"/>
          </a:xfrm>
        </p:grpSpPr>
        <p:sp>
          <p:nvSpPr>
            <p:cNvPr name="Freeform 3" id="3"/>
            <p:cNvSpPr/>
            <p:nvPr/>
          </p:nvSpPr>
          <p:spPr>
            <a:xfrm flipH="false" flipV="false" rot="0">
              <a:off x="0" y="0"/>
              <a:ext cx="2784325" cy="1913890"/>
            </a:xfrm>
            <a:custGeom>
              <a:avLst/>
              <a:gdLst/>
              <a:ahLst/>
              <a:cxnLst/>
              <a:rect r="r" b="b" t="t" l="l"/>
              <a:pathLst>
                <a:path h="1913890" w="2784325">
                  <a:moveTo>
                    <a:pt x="0" y="0"/>
                  </a:moveTo>
                  <a:lnTo>
                    <a:pt x="2784325" y="0"/>
                  </a:lnTo>
                  <a:lnTo>
                    <a:pt x="2784325" y="1913890"/>
                  </a:lnTo>
                  <a:lnTo>
                    <a:pt x="0" y="1913890"/>
                  </a:lnTo>
                  <a:close/>
                </a:path>
              </a:pathLst>
            </a:custGeom>
            <a:solidFill>
              <a:srgbClr val="4788C7"/>
            </a:solidFill>
          </p:spPr>
        </p:sp>
      </p:grpSp>
      <p:sp>
        <p:nvSpPr>
          <p:cNvPr name="Freeform 4" id="4"/>
          <p:cNvSpPr/>
          <p:nvPr/>
        </p:nvSpPr>
        <p:spPr>
          <a:xfrm flipH="false" flipV="false" rot="0">
            <a:off x="-58587" y="3410559"/>
            <a:ext cx="8289620" cy="6876441"/>
          </a:xfrm>
          <a:custGeom>
            <a:avLst/>
            <a:gdLst/>
            <a:ahLst/>
            <a:cxnLst/>
            <a:rect r="r" b="b" t="t" l="l"/>
            <a:pathLst>
              <a:path h="6876441" w="8289620">
                <a:moveTo>
                  <a:pt x="0" y="0"/>
                </a:moveTo>
                <a:lnTo>
                  <a:pt x="8289620" y="0"/>
                </a:lnTo>
                <a:lnTo>
                  <a:pt x="8289620" y="6876441"/>
                </a:lnTo>
                <a:lnTo>
                  <a:pt x="0" y="6876441"/>
                </a:lnTo>
                <a:lnTo>
                  <a:pt x="0" y="0"/>
                </a:lnTo>
                <a:close/>
              </a:path>
            </a:pathLst>
          </a:custGeom>
          <a:blipFill>
            <a:blip r:embed="rId2"/>
            <a:stretch>
              <a:fillRect l="-12136" t="0" r="-12136" b="0"/>
            </a:stretch>
          </a:blipFill>
        </p:spPr>
      </p:sp>
      <p:sp>
        <p:nvSpPr>
          <p:cNvPr name="AutoShape 5" id="5"/>
          <p:cNvSpPr/>
          <p:nvPr/>
        </p:nvSpPr>
        <p:spPr>
          <a:xfrm rot="-5400000">
            <a:off x="139546" y="5103689"/>
            <a:ext cx="16230600" cy="0"/>
          </a:xfrm>
          <a:prstGeom prst="line">
            <a:avLst/>
          </a:prstGeom>
          <a:ln cap="rnd" w="47625">
            <a:solidFill>
              <a:srgbClr val="FFFFFF"/>
            </a:solidFill>
            <a:prstDash val="solid"/>
            <a:headEnd type="none" len="sm" w="sm"/>
            <a:tailEnd type="none" len="sm" w="sm"/>
          </a:ln>
        </p:spPr>
      </p:sp>
      <p:sp>
        <p:nvSpPr>
          <p:cNvPr name="TextBox 6" id="6"/>
          <p:cNvSpPr txBox="true"/>
          <p:nvPr/>
        </p:nvSpPr>
        <p:spPr>
          <a:xfrm rot="0">
            <a:off x="10837197" y="1469532"/>
            <a:ext cx="6772214" cy="2748848"/>
          </a:xfrm>
          <a:prstGeom prst="rect">
            <a:avLst/>
          </a:prstGeom>
        </p:spPr>
        <p:txBody>
          <a:bodyPr anchor="t" rtlCol="false" tIns="0" lIns="0" bIns="0" rIns="0">
            <a:spAutoFit/>
          </a:bodyPr>
          <a:lstStyle/>
          <a:p>
            <a:pPr algn="l" marL="0" indent="0" lvl="0">
              <a:lnSpc>
                <a:spcPts val="3640"/>
              </a:lnSpc>
            </a:pPr>
            <a:r>
              <a:rPr lang="en-US" sz="2600">
                <a:solidFill>
                  <a:srgbClr val="FFFFFF"/>
                </a:solidFill>
                <a:latin typeface="Inter"/>
                <a:ea typeface="Inter"/>
                <a:cs typeface="Inter"/>
                <a:sym typeface="Inter"/>
              </a:rPr>
              <a:t>La psicologia è divisa tra due posizioni contrapposte: autori come Gee e Mcgonigal sostengono che il videogioco sublimi la violenza, altri, come Anderson, sostengono che forniscano modelli comportamentali erronei.</a:t>
            </a:r>
          </a:p>
        </p:txBody>
      </p:sp>
      <p:sp>
        <p:nvSpPr>
          <p:cNvPr name="Freeform 7" id="7"/>
          <p:cNvSpPr/>
          <p:nvPr/>
        </p:nvSpPr>
        <p:spPr>
          <a:xfrm flipH="false" flipV="false" rot="0">
            <a:off x="9077890" y="745191"/>
            <a:ext cx="1144433" cy="1144433"/>
          </a:xfrm>
          <a:custGeom>
            <a:avLst/>
            <a:gdLst/>
            <a:ahLst/>
            <a:cxnLst/>
            <a:rect r="r" b="b" t="t" l="l"/>
            <a:pathLst>
              <a:path h="1144433" w="1144433">
                <a:moveTo>
                  <a:pt x="0" y="0"/>
                </a:moveTo>
                <a:lnTo>
                  <a:pt x="1144433" y="0"/>
                </a:lnTo>
                <a:lnTo>
                  <a:pt x="1144433" y="1144433"/>
                </a:lnTo>
                <a:lnTo>
                  <a:pt x="0" y="114443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9077890" y="4650708"/>
            <a:ext cx="1150018" cy="1150018"/>
          </a:xfrm>
          <a:custGeom>
            <a:avLst/>
            <a:gdLst/>
            <a:ahLst/>
            <a:cxnLst/>
            <a:rect r="r" b="b" t="t" l="l"/>
            <a:pathLst>
              <a:path h="1150018" w="1150018">
                <a:moveTo>
                  <a:pt x="0" y="0"/>
                </a:moveTo>
                <a:lnTo>
                  <a:pt x="1150018" y="0"/>
                </a:lnTo>
                <a:lnTo>
                  <a:pt x="1150018" y="1150018"/>
                </a:lnTo>
                <a:lnTo>
                  <a:pt x="0" y="115001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9144000" y="7831073"/>
            <a:ext cx="1165636" cy="1165636"/>
          </a:xfrm>
          <a:custGeom>
            <a:avLst/>
            <a:gdLst/>
            <a:ahLst/>
            <a:cxnLst/>
            <a:rect r="r" b="b" t="t" l="l"/>
            <a:pathLst>
              <a:path h="1165636" w="1165636">
                <a:moveTo>
                  <a:pt x="0" y="0"/>
                </a:moveTo>
                <a:lnTo>
                  <a:pt x="1165636" y="0"/>
                </a:lnTo>
                <a:lnTo>
                  <a:pt x="1165636" y="1165636"/>
                </a:lnTo>
                <a:lnTo>
                  <a:pt x="0" y="11656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0" id="10"/>
          <p:cNvSpPr txBox="true"/>
          <p:nvPr/>
        </p:nvSpPr>
        <p:spPr>
          <a:xfrm rot="0">
            <a:off x="1028700" y="1004971"/>
            <a:ext cx="6591300" cy="1570823"/>
          </a:xfrm>
          <a:prstGeom prst="rect">
            <a:avLst/>
          </a:prstGeom>
        </p:spPr>
        <p:txBody>
          <a:bodyPr anchor="t" rtlCol="false" tIns="0" lIns="0" bIns="0" rIns="0">
            <a:spAutoFit/>
          </a:bodyPr>
          <a:lstStyle/>
          <a:p>
            <a:pPr algn="l">
              <a:lnSpc>
                <a:spcPts val="6240"/>
              </a:lnSpc>
            </a:pPr>
            <a:r>
              <a:rPr lang="en-US" b="true" sz="4800">
                <a:solidFill>
                  <a:srgbClr val="FFFFFF"/>
                </a:solidFill>
                <a:latin typeface="Inter Bold"/>
                <a:ea typeface="Inter Bold"/>
                <a:cs typeface="Inter Bold"/>
                <a:sym typeface="Inter Bold"/>
              </a:rPr>
              <a:t>I VIDEOGIOCHI RENDONO VIOLENTI?</a:t>
            </a:r>
          </a:p>
        </p:txBody>
      </p:sp>
      <p:sp>
        <p:nvSpPr>
          <p:cNvPr name="TextBox 11" id="11"/>
          <p:cNvSpPr txBox="true"/>
          <p:nvPr/>
        </p:nvSpPr>
        <p:spPr>
          <a:xfrm rot="0">
            <a:off x="10842782" y="5238751"/>
            <a:ext cx="6676963" cy="1826427"/>
          </a:xfrm>
          <a:prstGeom prst="rect">
            <a:avLst/>
          </a:prstGeom>
        </p:spPr>
        <p:txBody>
          <a:bodyPr anchor="t" rtlCol="false" tIns="0" lIns="0" bIns="0" rIns="0">
            <a:spAutoFit/>
          </a:bodyPr>
          <a:lstStyle/>
          <a:p>
            <a:pPr algn="l" marL="0" indent="0" lvl="0">
              <a:lnSpc>
                <a:spcPts val="3640"/>
              </a:lnSpc>
            </a:pPr>
            <a:r>
              <a:rPr lang="en-US" sz="2600">
                <a:solidFill>
                  <a:srgbClr val="FFFFFF"/>
                </a:solidFill>
                <a:latin typeface="Inter"/>
                <a:ea typeface="Inter"/>
                <a:cs typeface="Inter"/>
                <a:sym typeface="Inter"/>
              </a:rPr>
              <a:t>Non ci sono ricerche scientifiche che attestato un nesso diretto di causa effetto tra uso dei videogiochi e manifestazione di comportamenti aggressivi.</a:t>
            </a:r>
          </a:p>
        </p:txBody>
      </p:sp>
      <p:sp>
        <p:nvSpPr>
          <p:cNvPr name="TextBox 12" id="12"/>
          <p:cNvSpPr txBox="true"/>
          <p:nvPr/>
        </p:nvSpPr>
        <p:spPr>
          <a:xfrm rot="0">
            <a:off x="10837197" y="678516"/>
            <a:ext cx="5311701" cy="547504"/>
          </a:xfrm>
          <a:prstGeom prst="rect">
            <a:avLst/>
          </a:prstGeom>
        </p:spPr>
        <p:txBody>
          <a:bodyPr anchor="t" rtlCol="false" tIns="0" lIns="0" bIns="0" rIns="0">
            <a:spAutoFit/>
          </a:bodyPr>
          <a:lstStyle/>
          <a:p>
            <a:pPr algn="l">
              <a:lnSpc>
                <a:spcPts val="4445"/>
              </a:lnSpc>
              <a:spcBef>
                <a:spcPct val="0"/>
              </a:spcBef>
            </a:pPr>
            <a:r>
              <a:rPr lang="en-US" b="true" sz="3175">
                <a:solidFill>
                  <a:srgbClr val="80A9CD"/>
                </a:solidFill>
                <a:latin typeface="Inter Bold"/>
                <a:ea typeface="Inter Bold"/>
                <a:cs typeface="Inter Bold"/>
                <a:sym typeface="Inter Bold"/>
              </a:rPr>
              <a:t>A livello teorico</a:t>
            </a:r>
          </a:p>
        </p:txBody>
      </p:sp>
      <p:sp>
        <p:nvSpPr>
          <p:cNvPr name="TextBox 13" id="13"/>
          <p:cNvSpPr txBox="true"/>
          <p:nvPr/>
        </p:nvSpPr>
        <p:spPr>
          <a:xfrm rot="0">
            <a:off x="10837197" y="7764398"/>
            <a:ext cx="5311701" cy="547504"/>
          </a:xfrm>
          <a:prstGeom prst="rect">
            <a:avLst/>
          </a:prstGeom>
        </p:spPr>
        <p:txBody>
          <a:bodyPr anchor="t" rtlCol="false" tIns="0" lIns="0" bIns="0" rIns="0">
            <a:spAutoFit/>
          </a:bodyPr>
          <a:lstStyle/>
          <a:p>
            <a:pPr algn="l">
              <a:lnSpc>
                <a:spcPts val="4445"/>
              </a:lnSpc>
              <a:spcBef>
                <a:spcPct val="0"/>
              </a:spcBef>
            </a:pPr>
            <a:r>
              <a:rPr lang="en-US" b="true" sz="3175">
                <a:solidFill>
                  <a:srgbClr val="80A9CD"/>
                </a:solidFill>
                <a:latin typeface="Inter Bold"/>
                <a:ea typeface="Inter Bold"/>
                <a:cs typeface="Inter Bold"/>
                <a:sym typeface="Inter Bold"/>
              </a:rPr>
              <a:t>Distinguiamo i videogiochi</a:t>
            </a:r>
          </a:p>
        </p:txBody>
      </p:sp>
      <p:sp>
        <p:nvSpPr>
          <p:cNvPr name="TextBox 14" id="14"/>
          <p:cNvSpPr txBox="true"/>
          <p:nvPr/>
        </p:nvSpPr>
        <p:spPr>
          <a:xfrm rot="0">
            <a:off x="10837197" y="8599810"/>
            <a:ext cx="6772214" cy="904006"/>
          </a:xfrm>
          <a:prstGeom prst="rect">
            <a:avLst/>
          </a:prstGeom>
        </p:spPr>
        <p:txBody>
          <a:bodyPr anchor="t" rtlCol="false" tIns="0" lIns="0" bIns="0" rIns="0">
            <a:spAutoFit/>
          </a:bodyPr>
          <a:lstStyle/>
          <a:p>
            <a:pPr algn="l" marL="0" indent="0" lvl="0">
              <a:lnSpc>
                <a:spcPts val="3640"/>
              </a:lnSpc>
            </a:pPr>
            <a:r>
              <a:rPr lang="en-US" sz="2600">
                <a:solidFill>
                  <a:srgbClr val="FFFFFF"/>
                </a:solidFill>
                <a:latin typeface="Inter"/>
                <a:ea typeface="Inter"/>
                <a:cs typeface="Inter"/>
                <a:sym typeface="Inter"/>
              </a:rPr>
              <a:t>Non tutti i videogiochi hanno contenuti violenti o immagini forti. </a:t>
            </a:r>
          </a:p>
        </p:txBody>
      </p:sp>
      <p:sp>
        <p:nvSpPr>
          <p:cNvPr name="TextBox 15" id="15"/>
          <p:cNvSpPr txBox="true"/>
          <p:nvPr/>
        </p:nvSpPr>
        <p:spPr>
          <a:xfrm rot="0">
            <a:off x="10842782" y="4584033"/>
            <a:ext cx="5311701" cy="547504"/>
          </a:xfrm>
          <a:prstGeom prst="rect">
            <a:avLst/>
          </a:prstGeom>
        </p:spPr>
        <p:txBody>
          <a:bodyPr anchor="t" rtlCol="false" tIns="0" lIns="0" bIns="0" rIns="0">
            <a:spAutoFit/>
          </a:bodyPr>
          <a:lstStyle/>
          <a:p>
            <a:pPr algn="l">
              <a:lnSpc>
                <a:spcPts val="4445"/>
              </a:lnSpc>
              <a:spcBef>
                <a:spcPct val="0"/>
              </a:spcBef>
            </a:pPr>
            <a:r>
              <a:rPr lang="en-US" b="true" sz="3175">
                <a:solidFill>
                  <a:srgbClr val="80A9CD"/>
                </a:solidFill>
                <a:latin typeface="Inter Bold"/>
                <a:ea typeface="Inter Bold"/>
                <a:cs typeface="Inter Bold"/>
                <a:sym typeface="Inter Bold"/>
              </a:rPr>
              <a:t>Cosa dice la ricerca?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DAEt7I-IyqI</dc:identifier>
  <dcterms:modified xsi:type="dcterms:W3CDTF">2011-08-01T06:04:30Z</dcterms:modified>
  <cp:revision>1</cp:revision>
  <dc:title>Uso nuove tecnologie</dc:title>
</cp:coreProperties>
</file>