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8288000" cy="10287000"/>
  <p:notesSz cx="6858000" cy="9144000"/>
  <p:embeddedFontLst>
    <p:embeddedFont>
      <p:font typeface="League Spartan" charset="1" panose="00000800000000000000"/>
      <p:regular r:id="rId40"/>
    </p:embeddedFont>
    <p:embeddedFont>
      <p:font typeface="Ubuntu Bold" charset="1" panose="020B0804030602030204"/>
      <p:regular r:id="rId41"/>
    </p:embeddedFont>
    <p:embeddedFont>
      <p:font typeface="Open Sans 1 Bold" charset="1" panose="020B0806030504020204"/>
      <p:regular r:id="rId42"/>
    </p:embeddedFont>
    <p:embeddedFont>
      <p:font typeface="Open Sans 1" charset="1" panose="020B0606030504020204"/>
      <p:regular r:id="rId43"/>
    </p:embeddedFont>
    <p:embeddedFont>
      <p:font typeface="Bebas Neue Cyrillic" charset="1" panose="02000506000000020004"/>
      <p:regular r:id="rId44"/>
    </p:embeddedFont>
    <p:embeddedFont>
      <p:font typeface="Raleway Bold" charset="1" panose="020B0803030101060003"/>
      <p:regular r:id="rId45"/>
    </p:embeddedFont>
    <p:embeddedFont>
      <p:font typeface="Raleway" charset="1" panose="020B0503030101060003"/>
      <p:regular r:id="rId46"/>
    </p:embeddedFont>
    <p:embeddedFont>
      <p:font typeface="Montserrat Light" charset="1" panose="00000400000000000000"/>
      <p:regular r:id="rId47"/>
    </p:embeddedFont>
    <p:embeddedFont>
      <p:font typeface="Open Sans Extra Bold" charset="1" panose="020B0906030804020204"/>
      <p:regular r:id="rId48"/>
    </p:embeddedFont>
    <p:embeddedFont>
      <p:font typeface="Muli Bold" charset="1" panose="00000800000000000000"/>
      <p:regular r:id="rId49"/>
    </p:embeddedFont>
    <p:embeddedFont>
      <p:font typeface="Muli Regular" charset="1" panose="00000500000000000000"/>
      <p:regular r:id="rId50"/>
    </p:embeddedFont>
    <p:embeddedFont>
      <p:font typeface="Montserrat Classic Bold" charset="1" panose="00000800000000000000"/>
      <p:regular r:id="rId51"/>
    </p:embeddedFont>
    <p:embeddedFont>
      <p:font typeface="Muli Regular Bold" charset="1" panose="00000700000000000000"/>
      <p:regular r:id="rId52"/>
    </p:embeddedFont>
    <p:embeddedFont>
      <p:font typeface="Muli Bold Bold" charset="1" panose="00000900000000000000"/>
      <p:regular r:id="rId53"/>
    </p:embeddedFont>
    <p:embeddedFont>
      <p:font typeface="Muli Regular Bold Italics" charset="1" panose="00000700000000000000"/>
      <p:regular r:id="rId54"/>
    </p:embeddedFont>
    <p:embeddedFont>
      <p:font typeface="Inter" charset="1" panose="020B0502030000000004"/>
      <p:regular r:id="rId55"/>
    </p:embeddedFont>
    <p:embeddedFont>
      <p:font typeface="Inter Bold" charset="1" panose="020B0802030000000004"/>
      <p:regular r:id="rId56"/>
    </p:embeddedFont>
    <p:embeddedFont>
      <p:font typeface="Muli Black" charset="1" panose="00000A00000000000000"/>
      <p:regular r:id="rId57"/>
    </p:embeddedFont>
    <p:embeddedFont>
      <p:font typeface="Open Sans 2" charset="1" panose="020B0606030504020204"/>
      <p:regular r:id="rId58"/>
    </p:embeddedFont>
    <p:embeddedFont>
      <p:font typeface="Eczar SemiBold" charset="1" panose="02000603040300000004"/>
      <p:regular r:id="rId59"/>
    </p:embeddedFont>
    <p:embeddedFont>
      <p:font typeface="Horizon" charset="1" panose="02000500000000000000"/>
      <p:regular r:id="rId60"/>
    </p:embeddedFont>
    <p:embeddedFont>
      <p:font typeface="Intro Rust" charset="1" panose="00000500000000000000"/>
      <p:regular r:id="rId61"/>
    </p:embeddedFont>
    <p:embeddedFont>
      <p:font typeface="Avatar" charset="1" panose="02000000000000000000"/>
      <p:regular r:id="rId62"/>
    </p:embeddedFont>
    <p:embeddedFont>
      <p:font typeface="Gagalin" charset="1" panose="00000500000000000000"/>
      <p:regular r:id="rId63"/>
    </p:embeddedFont>
    <p:embeddedFont>
      <p:font typeface="Gidole" charset="1" panose="02000503000000000000"/>
      <p:regular r:id="rId64"/>
    </p:embeddedFont>
    <p:embeddedFont>
      <p:font typeface="Montserrat Classic" charset="1" panose="00000500000000000000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slides/slide1.xml" Type="http://schemas.openxmlformats.org/officeDocument/2006/relationships/slide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png" Type="http://schemas.openxmlformats.org/officeDocument/2006/relationships/image"/><Relationship Id="rId8" Target="../media/image34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youtube.com/watch?v=G-dIBtEjU8I&amp;t=2s" TargetMode="External" Type="http://schemas.openxmlformats.org/officeDocument/2006/relationships/hyperlink"/><Relationship Id="rId3" Target="https://www.youtube.com/watch?v=Mt1ll2td2Dc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44.png" Type="http://schemas.openxmlformats.org/officeDocument/2006/relationships/image"/><Relationship Id="rId4" Target="../media/image45.svg" Type="http://schemas.openxmlformats.org/officeDocument/2006/relationships/image"/><Relationship Id="rId5" Target="../media/image46.png" Type="http://schemas.openxmlformats.org/officeDocument/2006/relationships/image"/><Relationship Id="rId6" Target="../media/image47.svg" Type="http://schemas.openxmlformats.org/officeDocument/2006/relationships/image"/><Relationship Id="rId7" Target="../media/image48.png" Type="http://schemas.openxmlformats.org/officeDocument/2006/relationships/image"/><Relationship Id="rId8" Target="../media/image49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56.jpeg" Type="http://schemas.openxmlformats.org/officeDocument/2006/relationships/image"/><Relationship Id="rId4" Target="../media/image57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Relationship Id="rId3" Target="../media/image46.png" Type="http://schemas.openxmlformats.org/officeDocument/2006/relationships/image"/><Relationship Id="rId4" Target="../media/image47.svg" Type="http://schemas.openxmlformats.org/officeDocument/2006/relationships/image"/><Relationship Id="rId5" Target="../media/image60.png" Type="http://schemas.openxmlformats.org/officeDocument/2006/relationships/image"/><Relationship Id="rId6" Target="../media/image61.svg" Type="http://schemas.openxmlformats.org/officeDocument/2006/relationships/image"/><Relationship Id="rId7" Target="../media/image62.png" Type="http://schemas.openxmlformats.org/officeDocument/2006/relationships/image"/><Relationship Id="rId8" Target="../media/image63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Relationship Id="rId3" Target="../media/image65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455209" y="487069"/>
            <a:ext cx="17377583" cy="9312861"/>
          </a:xfrm>
          <a:prstGeom prst="rect">
            <a:avLst/>
          </a:prstGeom>
          <a:solidFill>
            <a:srgbClr val="101010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1431646" y="-110926"/>
            <a:ext cx="14654798" cy="10397926"/>
          </a:xfrm>
          <a:custGeom>
            <a:avLst/>
            <a:gdLst/>
            <a:ahLst/>
            <a:cxnLst/>
            <a:rect r="r" b="b" t="t" l="l"/>
            <a:pathLst>
              <a:path h="10397926" w="14654798">
                <a:moveTo>
                  <a:pt x="0" y="0"/>
                </a:moveTo>
                <a:lnTo>
                  <a:pt x="14654799" y="0"/>
                </a:lnTo>
                <a:lnTo>
                  <a:pt x="14654799" y="10397926"/>
                </a:lnTo>
                <a:lnTo>
                  <a:pt x="0" y="10397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7" t="0" r="-3147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11834" y="2211507"/>
            <a:ext cx="11298433" cy="2447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50"/>
              </a:lnSpc>
            </a:pPr>
            <a:r>
              <a:rPr lang="en-US" sz="9000" spc="513">
                <a:solidFill>
                  <a:srgbClr val="5CE1E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GAMING </a:t>
            </a:r>
          </a:p>
          <a:p>
            <a:pPr algn="l">
              <a:lnSpc>
                <a:spcPts val="9450"/>
              </a:lnSpc>
            </a:pPr>
            <a:r>
              <a:rPr lang="en-US" sz="9000" spc="513">
                <a:solidFill>
                  <a:srgbClr val="5CE1E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DISORDER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11834" y="6167698"/>
            <a:ext cx="11298433" cy="1118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b="true" sz="3200" spc="640">
                <a:solidFill>
                  <a:srgbClr val="D9D9D9"/>
                </a:solidFill>
                <a:latin typeface="Ubuntu Bold"/>
                <a:ea typeface="Ubuntu Bold"/>
                <a:cs typeface="Ubuntu Bold"/>
                <a:sym typeface="Ubuntu Bold"/>
              </a:rPr>
              <a:t>A CURA DI </a:t>
            </a:r>
          </a:p>
          <a:p>
            <a:pPr algn="l">
              <a:lnSpc>
                <a:spcPts val="4480"/>
              </a:lnSpc>
            </a:pPr>
            <a:r>
              <a:rPr lang="en-US" b="true" sz="3200" spc="640">
                <a:solidFill>
                  <a:srgbClr val="D9D9D9"/>
                </a:solidFill>
                <a:latin typeface="Ubuntu Bold"/>
                <a:ea typeface="Ubuntu Bold"/>
                <a:cs typeface="Ubuntu Bold"/>
                <a:sym typeface="Ubuntu Bold"/>
              </a:rPr>
              <a:t>HORIZON PSYTECH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11834" y="1768215"/>
            <a:ext cx="11298433" cy="55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3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511834" y="5200428"/>
            <a:ext cx="11298433" cy="444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4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11834" y="8381747"/>
            <a:ext cx="876553" cy="876553"/>
          </a:xfrm>
          <a:custGeom>
            <a:avLst/>
            <a:gdLst/>
            <a:ahLst/>
            <a:cxnLst/>
            <a:rect r="r" b="b" t="t" l="l"/>
            <a:pathLst>
              <a:path h="876553" w="876553">
                <a:moveTo>
                  <a:pt x="0" y="0"/>
                </a:moveTo>
                <a:lnTo>
                  <a:pt x="876553" y="0"/>
                </a:lnTo>
                <a:lnTo>
                  <a:pt x="876553" y="876553"/>
                </a:lnTo>
                <a:lnTo>
                  <a:pt x="0" y="8765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8722" y="5961286"/>
            <a:ext cx="11301259" cy="3503390"/>
          </a:xfrm>
          <a:custGeom>
            <a:avLst/>
            <a:gdLst/>
            <a:ahLst/>
            <a:cxnLst/>
            <a:rect r="r" b="b" t="t" l="l"/>
            <a:pathLst>
              <a:path h="3503390" w="11301259">
                <a:moveTo>
                  <a:pt x="0" y="0"/>
                </a:moveTo>
                <a:lnTo>
                  <a:pt x="11301259" y="0"/>
                </a:lnTo>
                <a:lnTo>
                  <a:pt x="11301259" y="3503391"/>
                </a:lnTo>
                <a:lnTo>
                  <a:pt x="0" y="35033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36338" y="0"/>
            <a:ext cx="12328989" cy="10287000"/>
          </a:xfrm>
          <a:custGeom>
            <a:avLst/>
            <a:gdLst/>
            <a:ahLst/>
            <a:cxnLst/>
            <a:rect r="r" b="b" t="t" l="l"/>
            <a:pathLst>
              <a:path h="10287000" w="12328989">
                <a:moveTo>
                  <a:pt x="0" y="0"/>
                </a:moveTo>
                <a:lnTo>
                  <a:pt x="12328988" y="0"/>
                </a:lnTo>
                <a:lnTo>
                  <a:pt x="12328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500" t="0" r="-12499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78722" y="2124077"/>
            <a:ext cx="9027979" cy="3412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  <a:spcBef>
                <a:spcPct val="0"/>
              </a:spcBef>
            </a:pPr>
            <a:r>
              <a:rPr lang="en-US" b="true" sz="2500">
                <a:solidFill>
                  <a:srgbClr val="FFFFFF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Secondo Yee (2006), l’uso patologico del videogame si attiva quando i fattori di attrazione si </a:t>
            </a:r>
          </a:p>
          <a:p>
            <a:pPr algn="l">
              <a:lnSpc>
                <a:spcPts val="2750"/>
              </a:lnSpc>
              <a:spcBef>
                <a:spcPct val="0"/>
              </a:spcBef>
            </a:pPr>
            <a:r>
              <a:rPr lang="en-US" b="true" sz="2500">
                <a:solidFill>
                  <a:srgbClr val="FFFFFF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combinano con specifiche caratteristiche di personalità e stile di vita. </a:t>
            </a:r>
          </a:p>
          <a:p>
            <a:pPr algn="l">
              <a:lnSpc>
                <a:spcPts val="2750"/>
              </a:lnSpc>
              <a:spcBef>
                <a:spcPct val="0"/>
              </a:spcBef>
            </a:pPr>
            <a:r>
              <a:rPr lang="en-US" b="true" sz="2500">
                <a:solidFill>
                  <a:srgbClr val="FFFFFF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La dipendenza da videogiochi nascerebbe quando si identifica nei videogame MMORPG la </a:t>
            </a:r>
          </a:p>
          <a:p>
            <a:pPr algn="l">
              <a:lnSpc>
                <a:spcPts val="2750"/>
              </a:lnSpc>
              <a:spcBef>
                <a:spcPct val="0"/>
              </a:spcBef>
            </a:pPr>
            <a:r>
              <a:rPr lang="en-US" b="true" sz="2500">
                <a:solidFill>
                  <a:srgbClr val="FFFFFF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possibilità di soddisfare bisogni preesistenti. In altre parole, i videogiochi compensano </a:t>
            </a:r>
          </a:p>
          <a:p>
            <a:pPr algn="l">
              <a:lnSpc>
                <a:spcPts val="2750"/>
              </a:lnSpc>
              <a:spcBef>
                <a:spcPct val="0"/>
              </a:spcBef>
            </a:pPr>
            <a:r>
              <a:rPr lang="en-US" b="true" sz="2500">
                <a:solidFill>
                  <a:srgbClr val="FFFFFF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alcune necessità percepite dall’individuo come urgenti e irrealizzabili nella realtà.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78722" y="602432"/>
            <a:ext cx="7799851" cy="707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true">
                <a:solidFill>
                  <a:srgbClr val="FFFFFF"/>
                </a:solidFill>
                <a:latin typeface="Muli Bold Bold"/>
                <a:ea typeface="Muli Bold Bold"/>
                <a:cs typeface="Muli Bold Bold"/>
                <a:sym typeface="Muli Bold Bold"/>
              </a:rPr>
              <a:t>FATTORI DI INFLUENZA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78722" y="9601264"/>
            <a:ext cx="9027979" cy="344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  <a:spcBef>
                <a:spcPct val="0"/>
              </a:spcBef>
            </a:pPr>
            <a:r>
              <a:rPr lang="en-US" b="true" sz="2500" i="true">
                <a:solidFill>
                  <a:srgbClr val="FFFFFF"/>
                </a:solidFill>
                <a:latin typeface="Muli Regular Bold Italics"/>
                <a:ea typeface="Muli Regular Bold Italics"/>
                <a:cs typeface="Muli Regular Bold Italics"/>
                <a:sym typeface="Muli Regular Bold Italics"/>
              </a:rPr>
              <a:t>(G. Virgilio, 2021)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266744" y="5926341"/>
            <a:ext cx="5595841" cy="3911946"/>
          </a:xfrm>
          <a:prstGeom prst="rect">
            <a:avLst/>
          </a:prstGeom>
          <a:solidFill>
            <a:srgbClr val="F5F7F0">
              <a:alpha val="14902"/>
            </a:srgbClr>
          </a:solidFill>
        </p:spPr>
      </p:sp>
      <p:sp>
        <p:nvSpPr>
          <p:cNvPr name="AutoShape 3" id="3"/>
          <p:cNvSpPr/>
          <p:nvPr/>
        </p:nvSpPr>
        <p:spPr>
          <a:xfrm rot="0">
            <a:off x="266744" y="1868154"/>
            <a:ext cx="5595841" cy="3911946"/>
          </a:xfrm>
          <a:prstGeom prst="rect">
            <a:avLst/>
          </a:prstGeom>
          <a:solidFill>
            <a:srgbClr val="F5F7F0">
              <a:alpha val="14902"/>
            </a:srgbClr>
          </a:solidFill>
        </p:spPr>
      </p:sp>
      <p:sp>
        <p:nvSpPr>
          <p:cNvPr name="AutoShape 4" id="4"/>
          <p:cNvSpPr/>
          <p:nvPr/>
        </p:nvSpPr>
        <p:spPr>
          <a:xfrm rot="0">
            <a:off x="6026517" y="3970368"/>
            <a:ext cx="5595841" cy="3911946"/>
          </a:xfrm>
          <a:prstGeom prst="rect">
            <a:avLst/>
          </a:prstGeom>
          <a:solidFill>
            <a:srgbClr val="F5F7F0">
              <a:alpha val="14902"/>
            </a:srgbClr>
          </a:solidFill>
        </p:spPr>
      </p:sp>
      <p:grpSp>
        <p:nvGrpSpPr>
          <p:cNvPr name="Group 5" id="5"/>
          <p:cNvGrpSpPr/>
          <p:nvPr/>
        </p:nvGrpSpPr>
        <p:grpSpPr>
          <a:xfrm rot="154786">
            <a:off x="12539022" y="2165863"/>
            <a:ext cx="4966387" cy="6984207"/>
            <a:chOff x="0" y="0"/>
            <a:chExt cx="1308020" cy="183946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08020" cy="1839462"/>
            </a:xfrm>
            <a:custGeom>
              <a:avLst/>
              <a:gdLst/>
              <a:ahLst/>
              <a:cxnLst/>
              <a:rect r="r" b="b" t="t" l="l"/>
              <a:pathLst>
                <a:path h="1839462" w="1308020">
                  <a:moveTo>
                    <a:pt x="0" y="0"/>
                  </a:moveTo>
                  <a:lnTo>
                    <a:pt x="1308020" y="0"/>
                  </a:lnTo>
                  <a:lnTo>
                    <a:pt x="1308020" y="1839462"/>
                  </a:lnTo>
                  <a:lnTo>
                    <a:pt x="0" y="1839462"/>
                  </a:ln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28575"/>
              <a:ext cx="1308020" cy="18108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4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154786">
            <a:off x="12695817" y="2361050"/>
            <a:ext cx="4717566" cy="6621145"/>
          </a:xfrm>
          <a:custGeom>
            <a:avLst/>
            <a:gdLst/>
            <a:ahLst/>
            <a:cxnLst/>
            <a:rect r="r" b="b" t="t" l="l"/>
            <a:pathLst>
              <a:path h="6621145" w="4717566">
                <a:moveTo>
                  <a:pt x="0" y="0"/>
                </a:moveTo>
                <a:lnTo>
                  <a:pt x="4717565" y="0"/>
                </a:lnTo>
                <a:lnTo>
                  <a:pt x="4717565" y="6621145"/>
                </a:lnTo>
                <a:lnTo>
                  <a:pt x="0" y="6621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064665" y="436816"/>
            <a:ext cx="10410703" cy="1078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738"/>
              </a:lnSpc>
            </a:pPr>
            <a:r>
              <a:rPr lang="en-US" sz="6425" spc="64">
                <a:solidFill>
                  <a:srgbClr val="F5F7F0"/>
                </a:solidFill>
                <a:latin typeface="Open Sans 1"/>
                <a:ea typeface="Open Sans 1"/>
                <a:cs typeface="Open Sans 1"/>
                <a:sym typeface="Open Sans 1"/>
              </a:rPr>
              <a:t>CONDIZIONI DI RISCHIO 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723816" y="7070682"/>
            <a:ext cx="4536808" cy="1623264"/>
            <a:chOff x="0" y="0"/>
            <a:chExt cx="6049078" cy="2164352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18560" y="-90170"/>
              <a:ext cx="6030518" cy="7531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49"/>
                </a:lnSpc>
              </a:pPr>
              <a:r>
                <a:rPr lang="en-US" b="true" sz="3299" spc="428">
                  <a:solidFill>
                    <a:srgbClr val="F5F7F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TRAUMI RIPETUTI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071979"/>
              <a:ext cx="6030518" cy="10276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85"/>
                </a:lnSpc>
              </a:pPr>
              <a:r>
                <a:rPr lang="en-US" sz="2275" spc="22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Politraumatizzazioni nella storia personale.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723816" y="2493555"/>
            <a:ext cx="4536808" cy="2661144"/>
            <a:chOff x="0" y="0"/>
            <a:chExt cx="6049078" cy="3548191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18560" y="-90170"/>
              <a:ext cx="6030518" cy="1603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50"/>
                </a:lnSpc>
              </a:pPr>
              <a:r>
                <a:rPr lang="en-US" b="true" sz="3300" spc="429">
                  <a:solidFill>
                    <a:srgbClr val="F5F7F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SVANTAGGIO SOCIO ECONMICO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1922544"/>
              <a:ext cx="6030518" cy="15608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85"/>
                </a:lnSpc>
              </a:pPr>
              <a:r>
                <a:rPr lang="en-US" sz="2275" spc="22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Condizioni di svantaggio economico e sociale con ridotta importanza di scuola o lavoro.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6556033" y="4595769"/>
            <a:ext cx="4536808" cy="2661144"/>
            <a:chOff x="0" y="0"/>
            <a:chExt cx="6049078" cy="3548191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18560" y="-90170"/>
              <a:ext cx="6030518" cy="1603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50"/>
                </a:lnSpc>
              </a:pPr>
              <a:r>
                <a:rPr lang="en-US" b="true" sz="3300" spc="429">
                  <a:solidFill>
                    <a:srgbClr val="F5F7F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CONFLITTO FAMIGLIARE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1922544"/>
              <a:ext cx="6030518" cy="15608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85"/>
                </a:lnSpc>
              </a:pPr>
              <a:r>
                <a:rPr lang="en-US" sz="2275" spc="22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Frequenti discussioni famigliari, anche non direttamente rivolte al paziente.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8231033" cy="5657850"/>
            <a:chOff x="0" y="0"/>
            <a:chExt cx="2784325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4325" cy="1913890"/>
            </a:xfrm>
            <a:custGeom>
              <a:avLst/>
              <a:gdLst/>
              <a:ahLst/>
              <a:cxnLst/>
              <a:rect r="r" b="b" t="t" l="l"/>
              <a:pathLst>
                <a:path h="1913890" w="2784325">
                  <a:moveTo>
                    <a:pt x="0" y="0"/>
                  </a:moveTo>
                  <a:lnTo>
                    <a:pt x="2784325" y="0"/>
                  </a:lnTo>
                  <a:lnTo>
                    <a:pt x="2784325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58587" y="3410559"/>
            <a:ext cx="8289620" cy="6876441"/>
          </a:xfrm>
          <a:custGeom>
            <a:avLst/>
            <a:gdLst/>
            <a:ahLst/>
            <a:cxnLst/>
            <a:rect r="r" b="b" t="t" l="l"/>
            <a:pathLst>
              <a:path h="6876441" w="8289620">
                <a:moveTo>
                  <a:pt x="0" y="0"/>
                </a:moveTo>
                <a:lnTo>
                  <a:pt x="8289620" y="0"/>
                </a:lnTo>
                <a:lnTo>
                  <a:pt x="8289620" y="6876441"/>
                </a:lnTo>
                <a:lnTo>
                  <a:pt x="0" y="6876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94" t="0" r="-12194" b="0"/>
            </a:stretch>
          </a:blipFill>
        </p:spPr>
      </p:sp>
      <p:sp>
        <p:nvSpPr>
          <p:cNvPr name="AutoShape 5" id="5"/>
          <p:cNvSpPr/>
          <p:nvPr/>
        </p:nvSpPr>
        <p:spPr>
          <a:xfrm rot="-5400000">
            <a:off x="139546" y="5103689"/>
            <a:ext cx="16230600" cy="0"/>
          </a:xfrm>
          <a:prstGeom prst="line">
            <a:avLst/>
          </a:prstGeom>
          <a:ln cap="rnd" w="476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0898033" y="1963949"/>
            <a:ext cx="6772214" cy="1810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Avere impegni scolastici o professionali riduce il tempo dedicabile ai videogiochi. Valgono anche per sport o hobby non digitali.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144000" y="1028700"/>
            <a:ext cx="1144433" cy="1144433"/>
          </a:xfrm>
          <a:custGeom>
            <a:avLst/>
            <a:gdLst/>
            <a:ahLst/>
            <a:cxnLst/>
            <a:rect r="r" b="b" t="t" l="l"/>
            <a:pathLst>
              <a:path h="1144433" w="1144433">
                <a:moveTo>
                  <a:pt x="0" y="0"/>
                </a:moveTo>
                <a:lnTo>
                  <a:pt x="1144433" y="0"/>
                </a:lnTo>
                <a:lnTo>
                  <a:pt x="1144433" y="1144433"/>
                </a:lnTo>
                <a:lnTo>
                  <a:pt x="0" y="11444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144000" y="4108765"/>
            <a:ext cx="1150018" cy="1150018"/>
          </a:xfrm>
          <a:custGeom>
            <a:avLst/>
            <a:gdLst/>
            <a:ahLst/>
            <a:cxnLst/>
            <a:rect r="r" b="b" t="t" l="l"/>
            <a:pathLst>
              <a:path h="1150018" w="1150018">
                <a:moveTo>
                  <a:pt x="0" y="0"/>
                </a:moveTo>
                <a:lnTo>
                  <a:pt x="1150018" y="0"/>
                </a:lnTo>
                <a:lnTo>
                  <a:pt x="1150018" y="1150018"/>
                </a:lnTo>
                <a:lnTo>
                  <a:pt x="0" y="1150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401794"/>
            <a:ext cx="6591300" cy="777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b="true" sz="4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FATTORI PROTETTIVI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898033" y="701907"/>
            <a:ext cx="5311701" cy="1109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45"/>
              </a:lnSpc>
              <a:spcBef>
                <a:spcPct val="0"/>
              </a:spcBef>
            </a:pPr>
            <a:r>
              <a:rPr lang="en-US" b="true" sz="3175">
                <a:solidFill>
                  <a:srgbClr val="5CE1E6"/>
                </a:solidFill>
                <a:latin typeface="Inter Bold"/>
                <a:ea typeface="Inter Bold"/>
                <a:cs typeface="Inter Bold"/>
                <a:sym typeface="Inter Bold"/>
              </a:rPr>
              <a:t>Frequenza scolastica / lavorativa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908892" y="4030258"/>
            <a:ext cx="5311701" cy="547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45"/>
              </a:lnSpc>
              <a:spcBef>
                <a:spcPct val="0"/>
              </a:spcBef>
            </a:pPr>
            <a:r>
              <a:rPr lang="en-US" b="true" sz="3175">
                <a:solidFill>
                  <a:srgbClr val="5CE1E6"/>
                </a:solidFill>
                <a:latin typeface="Inter Bold"/>
                <a:ea typeface="Inter Bold"/>
                <a:cs typeface="Inter Bold"/>
                <a:sym typeface="Inter Bold"/>
              </a:rPr>
              <a:t>Relazioni affettive stabili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908892" y="4853457"/>
            <a:ext cx="6772214" cy="1810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Sia genitoriali, che pongono le regole di utilizzo in età infantile, sia personali, che riducono la ricerca di socialità o affettività online.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9144000" y="7593703"/>
            <a:ext cx="1165636" cy="1165636"/>
          </a:xfrm>
          <a:custGeom>
            <a:avLst/>
            <a:gdLst/>
            <a:ahLst/>
            <a:cxnLst/>
            <a:rect r="r" b="b" t="t" l="l"/>
            <a:pathLst>
              <a:path h="1165636" w="1165636">
                <a:moveTo>
                  <a:pt x="0" y="0"/>
                </a:moveTo>
                <a:lnTo>
                  <a:pt x="1165636" y="0"/>
                </a:lnTo>
                <a:lnTo>
                  <a:pt x="1165636" y="1165637"/>
                </a:lnTo>
                <a:lnTo>
                  <a:pt x="0" y="11656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837197" y="7128547"/>
            <a:ext cx="5311701" cy="1109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45"/>
              </a:lnSpc>
              <a:spcBef>
                <a:spcPct val="0"/>
              </a:spcBef>
            </a:pPr>
            <a:r>
              <a:rPr lang="en-US" b="true" sz="3175">
                <a:solidFill>
                  <a:srgbClr val="5CE1E6"/>
                </a:solidFill>
                <a:latin typeface="Inter Bold"/>
                <a:ea typeface="Inter Bold"/>
                <a:cs typeface="Inter Bold"/>
                <a:sym typeface="Inter Bold"/>
              </a:rPr>
              <a:t>Ritmo sonno-veglia regolare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837197" y="8362440"/>
            <a:ext cx="6772214" cy="1352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Spesso nelle prime fasi di Gaming Disorder i giocatori riducono il sonno per poter giocare.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476673"/>
            <a:ext cx="18288000" cy="4810327"/>
          </a:xfrm>
          <a:custGeom>
            <a:avLst/>
            <a:gdLst/>
            <a:ahLst/>
            <a:cxnLst/>
            <a:rect r="r" b="b" t="t" l="l"/>
            <a:pathLst>
              <a:path h="4810327" w="18288000">
                <a:moveTo>
                  <a:pt x="0" y="0"/>
                </a:moveTo>
                <a:lnTo>
                  <a:pt x="18288000" y="0"/>
                </a:lnTo>
                <a:lnTo>
                  <a:pt x="18288000" y="4810327"/>
                </a:lnTo>
                <a:lnTo>
                  <a:pt x="0" y="4810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6885" r="0" b="-7688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3926700"/>
            <a:ext cx="13256258" cy="3099946"/>
            <a:chOff x="0" y="0"/>
            <a:chExt cx="17675011" cy="4133261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17675011" cy="4133261"/>
            </a:xfrm>
            <a:prstGeom prst="rect">
              <a:avLst/>
            </a:prstGeom>
            <a:solidFill>
              <a:srgbClr val="5CE1E6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745304" y="777302"/>
              <a:ext cx="16184403" cy="26453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7000" b="true">
                  <a:solidFill>
                    <a:srgbClr val="FFFFFF"/>
                  </a:solidFill>
                  <a:latin typeface="Muli Black"/>
                  <a:ea typeface="Muli Black"/>
                  <a:cs typeface="Muli Black"/>
                  <a:sym typeface="Muli Black"/>
                </a:rPr>
                <a:t>QUALI GIOCHI SONO PIÙ A RISCHIO?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28700" y="1047048"/>
            <a:ext cx="5620920" cy="472968"/>
            <a:chOff x="0" y="0"/>
            <a:chExt cx="7494561" cy="630624"/>
          </a:xfrm>
        </p:grpSpPr>
        <p:sp>
          <p:nvSpPr>
            <p:cNvPr name="AutoShape 7" id="7"/>
            <p:cNvSpPr/>
            <p:nvPr/>
          </p:nvSpPr>
          <p:spPr>
            <a:xfrm rot="0">
              <a:off x="0" y="617839"/>
              <a:ext cx="7494561" cy="12785"/>
            </a:xfrm>
            <a:prstGeom prst="rect">
              <a:avLst/>
            </a:prstGeom>
            <a:solidFill>
              <a:srgbClr val="5F8CB4"/>
            </a:solidFill>
          </p:spPr>
        </p:sp>
        <p:sp>
          <p:nvSpPr>
            <p:cNvPr name="TextBox 8" id="8"/>
            <p:cNvSpPr txBox="true"/>
            <p:nvPr/>
          </p:nvSpPr>
          <p:spPr>
            <a:xfrm rot="0">
              <a:off x="0" y="-28575"/>
              <a:ext cx="7494561" cy="4224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00"/>
                </a:lnSpc>
              </a:pPr>
              <a:r>
                <a:rPr lang="en-US" b="true" sz="2000" spc="60">
                  <a:solidFill>
                    <a:srgbClr val="FFFFFF"/>
                  </a:solidFill>
                  <a:latin typeface="Muli Regular Bold"/>
                  <a:ea typeface="Muli Regular Bold"/>
                  <a:cs typeface="Muli Regular Bold"/>
                  <a:sym typeface="Muli Regular Bold"/>
                </a:rPr>
                <a:t>GAMING DISORDER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28700" y="8991875"/>
            <a:ext cx="686391" cy="266425"/>
            <a:chOff x="0" y="0"/>
            <a:chExt cx="1105903" cy="42926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-5080"/>
              <a:ext cx="1105903" cy="434340"/>
            </a:xfrm>
            <a:custGeom>
              <a:avLst/>
              <a:gdLst/>
              <a:ahLst/>
              <a:cxnLst/>
              <a:rect r="r" b="b" t="t" l="l"/>
              <a:pathLst>
                <a:path h="434340" w="1105903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1B1A1A"/>
            </a:solid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750147" cy="10287000"/>
          </a:xfrm>
          <a:custGeom>
            <a:avLst/>
            <a:gdLst/>
            <a:ahLst/>
            <a:cxnLst/>
            <a:rect r="r" b="b" t="t" l="l"/>
            <a:pathLst>
              <a:path h="10287000" w="6750147">
                <a:moveTo>
                  <a:pt x="0" y="0"/>
                </a:moveTo>
                <a:lnTo>
                  <a:pt x="6750147" y="0"/>
                </a:lnTo>
                <a:lnTo>
                  <a:pt x="67501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463" t="0" r="-85463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572909" y="8991875"/>
            <a:ext cx="686391" cy="266425"/>
            <a:chOff x="0" y="0"/>
            <a:chExt cx="1105903" cy="4292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-5080"/>
              <a:ext cx="1105903" cy="434340"/>
            </a:xfrm>
            <a:custGeom>
              <a:avLst/>
              <a:gdLst/>
              <a:ahLst/>
              <a:cxnLst/>
              <a:rect r="r" b="b" t="t" l="l"/>
              <a:pathLst>
                <a:path h="434340" w="1105903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AutoShape 5" id="5"/>
          <p:cNvSpPr/>
          <p:nvPr/>
        </p:nvSpPr>
        <p:spPr>
          <a:xfrm rot="0">
            <a:off x="8284427" y="5502206"/>
            <a:ext cx="1512847" cy="1448553"/>
          </a:xfrm>
          <a:prstGeom prst="rect">
            <a:avLst/>
          </a:prstGeom>
          <a:solidFill>
            <a:srgbClr val="5CE1E6"/>
          </a:solidFill>
        </p:spPr>
      </p:sp>
      <p:sp>
        <p:nvSpPr>
          <p:cNvPr name="AutoShape 6" id="6"/>
          <p:cNvSpPr/>
          <p:nvPr/>
        </p:nvSpPr>
        <p:spPr>
          <a:xfrm rot="0">
            <a:off x="8284427" y="7581512"/>
            <a:ext cx="1512847" cy="1448553"/>
          </a:xfrm>
          <a:prstGeom prst="rect">
            <a:avLst/>
          </a:prstGeom>
          <a:solidFill>
            <a:srgbClr val="5CE1E6"/>
          </a:solidFill>
        </p:spPr>
      </p:sp>
      <p:sp>
        <p:nvSpPr>
          <p:cNvPr name="AutoShape 7" id="7"/>
          <p:cNvSpPr/>
          <p:nvPr/>
        </p:nvSpPr>
        <p:spPr>
          <a:xfrm rot="0">
            <a:off x="8284427" y="3422901"/>
            <a:ext cx="1512847" cy="1448553"/>
          </a:xfrm>
          <a:prstGeom prst="rect">
            <a:avLst/>
          </a:prstGeom>
          <a:solidFill>
            <a:srgbClr val="5CE1E6"/>
          </a:solidFill>
        </p:spPr>
      </p:sp>
      <p:sp>
        <p:nvSpPr>
          <p:cNvPr name="Freeform 8" id="8"/>
          <p:cNvSpPr/>
          <p:nvPr/>
        </p:nvSpPr>
        <p:spPr>
          <a:xfrm flipH="false" flipV="false" rot="0">
            <a:off x="8460753" y="3654094"/>
            <a:ext cx="1160194" cy="986165"/>
          </a:xfrm>
          <a:custGeom>
            <a:avLst/>
            <a:gdLst/>
            <a:ahLst/>
            <a:cxnLst/>
            <a:rect r="r" b="b" t="t" l="l"/>
            <a:pathLst>
              <a:path h="986165" w="1160194">
                <a:moveTo>
                  <a:pt x="0" y="0"/>
                </a:moveTo>
                <a:lnTo>
                  <a:pt x="1160194" y="0"/>
                </a:lnTo>
                <a:lnTo>
                  <a:pt x="1160194" y="986165"/>
                </a:lnTo>
                <a:lnTo>
                  <a:pt x="0" y="9861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578802" y="5635061"/>
            <a:ext cx="924097" cy="1182844"/>
          </a:xfrm>
          <a:custGeom>
            <a:avLst/>
            <a:gdLst/>
            <a:ahLst/>
            <a:cxnLst/>
            <a:rect r="r" b="b" t="t" l="l"/>
            <a:pathLst>
              <a:path h="1182844" w="924097">
                <a:moveTo>
                  <a:pt x="0" y="0"/>
                </a:moveTo>
                <a:lnTo>
                  <a:pt x="924097" y="0"/>
                </a:lnTo>
                <a:lnTo>
                  <a:pt x="924097" y="1182844"/>
                </a:lnTo>
                <a:lnTo>
                  <a:pt x="0" y="11828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516235" y="7924787"/>
            <a:ext cx="1049230" cy="762003"/>
          </a:xfrm>
          <a:custGeom>
            <a:avLst/>
            <a:gdLst/>
            <a:ahLst/>
            <a:cxnLst/>
            <a:rect r="r" b="b" t="t" l="l"/>
            <a:pathLst>
              <a:path h="762003" w="1049230">
                <a:moveTo>
                  <a:pt x="0" y="0"/>
                </a:moveTo>
                <a:lnTo>
                  <a:pt x="1049230" y="0"/>
                </a:lnTo>
                <a:lnTo>
                  <a:pt x="1049230" y="762003"/>
                </a:lnTo>
                <a:lnTo>
                  <a:pt x="0" y="7620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593856" y="3474327"/>
            <a:ext cx="6969693" cy="1374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50"/>
              </a:lnSpc>
            </a:pPr>
            <a:r>
              <a:rPr lang="en-US" sz="2500" b="true">
                <a:solidFill>
                  <a:srgbClr val="5CE1E6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Gioco  online:</a:t>
            </a:r>
            <a:r>
              <a:rPr lang="en-US" sz="2500" b="true">
                <a:solidFill>
                  <a:srgbClr val="7ED957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 </a:t>
            </a:r>
            <a:r>
              <a:rPr lang="en-US" sz="25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Il gioco stimola la creazione di piccoli gruppi con regolamenti interni (gilde) che spesso richiedono gioco costante e organizzazione, pena l'esclusione.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593856" y="5725021"/>
            <a:ext cx="6969693" cy="1031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50"/>
              </a:lnSpc>
            </a:pPr>
            <a:r>
              <a:rPr lang="en-US" sz="2500" b="true">
                <a:solidFill>
                  <a:srgbClr val="5CE1E6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Task  giornalieri:</a:t>
            </a:r>
            <a:r>
              <a:rPr lang="en-US" sz="2500" b="true">
                <a:solidFill>
                  <a:srgbClr val="4F88CB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 </a:t>
            </a:r>
            <a:r>
              <a:rPr lang="en-US" sz="25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Giochi che prevedono compiti regolari da svolgere ogni giorno investendo un tempo.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84427" y="1094561"/>
            <a:ext cx="7799851" cy="1399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true">
                <a:solidFill>
                  <a:srgbClr val="FFFFFF"/>
                </a:solidFill>
                <a:latin typeface="Muli Bold Bold"/>
                <a:ea typeface="Muli Bold Bold"/>
                <a:cs typeface="Muli Bold Bold"/>
                <a:sym typeface="Muli Bold Bold"/>
              </a:rPr>
              <a:t>MMORPG - Giochi di ruolo online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603381" y="7804327"/>
            <a:ext cx="6969693" cy="1031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50"/>
              </a:lnSpc>
            </a:pPr>
            <a:r>
              <a:rPr lang="en-US" sz="2500" b="true">
                <a:solidFill>
                  <a:srgbClr val="5CE1E6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Farming:</a:t>
            </a:r>
            <a:r>
              <a:rPr lang="en-US" sz="2500" b="true">
                <a:solidFill>
                  <a:srgbClr val="4788C7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 </a:t>
            </a:r>
            <a:r>
              <a:rPr lang="en-US" sz="25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Meccanismo di ricompense randomico che spinge a giocare maggiormente per ottnere oggetti rari.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2080" y="173024"/>
            <a:ext cx="17905993" cy="9940952"/>
          </a:xfrm>
          <a:prstGeom prst="rect">
            <a:avLst/>
          </a:prstGeom>
          <a:solidFill>
            <a:srgbClr val="1B1A1A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0346495" y="173024"/>
            <a:ext cx="7731578" cy="9940952"/>
          </a:xfrm>
          <a:custGeom>
            <a:avLst/>
            <a:gdLst/>
            <a:ahLst/>
            <a:cxnLst/>
            <a:rect r="r" b="b" t="t" l="l"/>
            <a:pathLst>
              <a:path h="9940952" w="7731578">
                <a:moveTo>
                  <a:pt x="0" y="0"/>
                </a:moveTo>
                <a:lnTo>
                  <a:pt x="7731578" y="0"/>
                </a:lnTo>
                <a:lnTo>
                  <a:pt x="7731578" y="9940952"/>
                </a:lnTo>
                <a:lnTo>
                  <a:pt x="0" y="994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258" r="0" b="-825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48864" y="3899655"/>
            <a:ext cx="8276558" cy="2668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00"/>
              </a:lnSpc>
            </a:pPr>
            <a:r>
              <a:rPr lang="en-US" sz="10200" spc="102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GAMING DISORDER: </a:t>
            </a:r>
            <a:r>
              <a:rPr lang="en-US" sz="10200" spc="102">
                <a:solidFill>
                  <a:srgbClr val="5CE1E6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COME INTERVENIRE?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87107" y="272072"/>
            <a:ext cx="8917816" cy="576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60"/>
              </a:lnSpc>
            </a:pPr>
            <a:r>
              <a:rPr lang="en-US" sz="3500" spc="35">
                <a:solidFill>
                  <a:srgbClr val="F5F7F0"/>
                </a:solidFill>
                <a:latin typeface="Open Sans 1"/>
                <a:ea typeface="Open Sans 1"/>
                <a:cs typeface="Open Sans 1"/>
                <a:sym typeface="Open Sans 1"/>
              </a:rPr>
              <a:t>VERIFICA  SEGNALAZIONE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1209168" y="5727924"/>
            <a:ext cx="5595841" cy="3911946"/>
          </a:xfrm>
          <a:prstGeom prst="rect">
            <a:avLst/>
          </a:prstGeom>
          <a:solidFill>
            <a:srgbClr val="F5F7F0">
              <a:alpha val="14902"/>
            </a:srgbClr>
          </a:solidFill>
        </p:spPr>
      </p:sp>
      <p:grpSp>
        <p:nvGrpSpPr>
          <p:cNvPr name="Group 4" id="4"/>
          <p:cNvGrpSpPr/>
          <p:nvPr/>
        </p:nvGrpSpPr>
        <p:grpSpPr>
          <a:xfrm rot="0">
            <a:off x="1666240" y="6153347"/>
            <a:ext cx="4536808" cy="3061100"/>
            <a:chOff x="0" y="0"/>
            <a:chExt cx="6049078" cy="4081466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18560" y="-90170"/>
              <a:ext cx="6030518" cy="1603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50"/>
                </a:lnSpc>
              </a:pPr>
              <a:r>
                <a:rPr lang="en-US" b="true" sz="3300" spc="429">
                  <a:solidFill>
                    <a:srgbClr val="F5F7F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PROBLEMA EDUCATIVO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922544"/>
              <a:ext cx="6030518" cy="20941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85"/>
                </a:lnSpc>
              </a:pPr>
              <a:r>
                <a:rPr lang="en-US" sz="2275" spc="22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Il paziente non ha mai avuto un'educazione all'utilizzo della tecnologia / I genitori non mettono limiti.</a:t>
              </a:r>
            </a:p>
          </p:txBody>
        </p:sp>
      </p:grpSp>
      <p:sp>
        <p:nvSpPr>
          <p:cNvPr name="AutoShape 7" id="7"/>
          <p:cNvSpPr/>
          <p:nvPr/>
        </p:nvSpPr>
        <p:spPr>
          <a:xfrm rot="0">
            <a:off x="7159631" y="5727924"/>
            <a:ext cx="5595841" cy="3911946"/>
          </a:xfrm>
          <a:prstGeom prst="rect">
            <a:avLst/>
          </a:prstGeom>
          <a:solidFill>
            <a:srgbClr val="F5F7F0">
              <a:alpha val="14902"/>
            </a:srgbClr>
          </a:solidFill>
        </p:spPr>
      </p:sp>
      <p:grpSp>
        <p:nvGrpSpPr>
          <p:cNvPr name="Group 8" id="8"/>
          <p:cNvGrpSpPr/>
          <p:nvPr/>
        </p:nvGrpSpPr>
        <p:grpSpPr>
          <a:xfrm rot="0">
            <a:off x="7689148" y="6353325"/>
            <a:ext cx="4536808" cy="2661144"/>
            <a:chOff x="0" y="0"/>
            <a:chExt cx="6049078" cy="3548191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18560" y="-90170"/>
              <a:ext cx="6030518" cy="1603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50"/>
                </a:lnSpc>
              </a:pPr>
              <a:r>
                <a:rPr lang="en-US" b="true" sz="3300" spc="429">
                  <a:solidFill>
                    <a:srgbClr val="5CE1E6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GAMING DISORDER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922544"/>
              <a:ext cx="6030518" cy="15608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85"/>
                </a:lnSpc>
              </a:pPr>
              <a:r>
                <a:rPr lang="en-US" sz="2275" spc="22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In assenza del gioco l'interessato manifesta una sintomatologia astinenziale di carattere ansioso.</a:t>
              </a:r>
            </a:p>
          </p:txBody>
        </p:sp>
      </p:grpSp>
      <p:sp>
        <p:nvSpPr>
          <p:cNvPr name="AutoShape 11" id="11"/>
          <p:cNvSpPr/>
          <p:nvPr/>
        </p:nvSpPr>
        <p:spPr>
          <a:xfrm rot="0">
            <a:off x="1209168" y="1410270"/>
            <a:ext cx="5595841" cy="3911946"/>
          </a:xfrm>
          <a:prstGeom prst="rect">
            <a:avLst/>
          </a:prstGeom>
          <a:solidFill>
            <a:srgbClr val="F5F7F0">
              <a:alpha val="14902"/>
            </a:srgbClr>
          </a:solidFill>
        </p:spPr>
      </p:sp>
      <p:grpSp>
        <p:nvGrpSpPr>
          <p:cNvPr name="Group 12" id="12"/>
          <p:cNvGrpSpPr/>
          <p:nvPr/>
        </p:nvGrpSpPr>
        <p:grpSpPr>
          <a:xfrm rot="0">
            <a:off x="1666240" y="2035671"/>
            <a:ext cx="4536808" cy="2661144"/>
            <a:chOff x="0" y="0"/>
            <a:chExt cx="6049078" cy="3548191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18560" y="-90170"/>
              <a:ext cx="6030518" cy="1603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50"/>
                </a:lnSpc>
              </a:pPr>
              <a:r>
                <a:rPr lang="en-US" b="true" sz="3300" spc="429">
                  <a:solidFill>
                    <a:srgbClr val="F5F7F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VISIONE STEREOTIPATA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1922544"/>
              <a:ext cx="6030518" cy="15608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85"/>
                </a:lnSpc>
              </a:pPr>
              <a:r>
                <a:rPr lang="en-US" sz="2275" spc="22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Il segnalante pensa che giocare tanto ai videogiochi significhi esserne dipendente.</a:t>
              </a:r>
            </a:p>
          </p:txBody>
        </p:sp>
      </p:grpSp>
      <p:sp>
        <p:nvSpPr>
          <p:cNvPr name="AutoShape 15" id="15"/>
          <p:cNvSpPr/>
          <p:nvPr/>
        </p:nvSpPr>
        <p:spPr>
          <a:xfrm rot="0">
            <a:off x="7159631" y="1410270"/>
            <a:ext cx="5595841" cy="3911946"/>
          </a:xfrm>
          <a:prstGeom prst="rect">
            <a:avLst/>
          </a:prstGeom>
          <a:solidFill>
            <a:srgbClr val="F5F7F0">
              <a:alpha val="14902"/>
            </a:srgbClr>
          </a:solidFill>
        </p:spPr>
      </p:sp>
      <p:grpSp>
        <p:nvGrpSpPr>
          <p:cNvPr name="Group 16" id="16"/>
          <p:cNvGrpSpPr/>
          <p:nvPr/>
        </p:nvGrpSpPr>
        <p:grpSpPr>
          <a:xfrm rot="0">
            <a:off x="7689148" y="1835693"/>
            <a:ext cx="4536808" cy="3061100"/>
            <a:chOff x="0" y="0"/>
            <a:chExt cx="6049078" cy="4081466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18560" y="-90170"/>
              <a:ext cx="6030518" cy="1603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50"/>
                </a:lnSpc>
              </a:pPr>
              <a:r>
                <a:rPr lang="en-US" b="true" sz="3300" spc="429">
                  <a:solidFill>
                    <a:srgbClr val="F5F7F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CONFLITTUALITÀ FAMIGLIARE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1922544"/>
              <a:ext cx="6030518" cy="20941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85"/>
                </a:lnSpc>
              </a:pPr>
              <a:r>
                <a:rPr lang="en-US" sz="2275" spc="22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I videogiochi sono oggetto di lite famigliare e dunque si attribuisce il desiderio di gioco ad una dipendenza.</a:t>
              </a: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8934944" y="3054172"/>
            <a:ext cx="8917816" cy="576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60"/>
              </a:lnSpc>
            </a:pPr>
            <a:r>
              <a:rPr lang="en-US" sz="3500" spc="35">
                <a:solidFill>
                  <a:srgbClr val="F5F7F0"/>
                </a:solidFill>
                <a:latin typeface="Open Sans 1"/>
                <a:ea typeface="Open Sans 1"/>
                <a:cs typeface="Open Sans 1"/>
                <a:sym typeface="Open Sans 1"/>
              </a:rPr>
              <a:t>PSICOEDUCAZIONE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8231033" cy="5657850"/>
            <a:chOff x="0" y="0"/>
            <a:chExt cx="2784325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4325" cy="1913890"/>
            </a:xfrm>
            <a:custGeom>
              <a:avLst/>
              <a:gdLst/>
              <a:ahLst/>
              <a:cxnLst/>
              <a:rect r="r" b="b" t="t" l="l"/>
              <a:pathLst>
                <a:path h="1913890" w="2784325">
                  <a:moveTo>
                    <a:pt x="0" y="0"/>
                  </a:moveTo>
                  <a:lnTo>
                    <a:pt x="2784325" y="0"/>
                  </a:lnTo>
                  <a:lnTo>
                    <a:pt x="2784325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58587" y="3410559"/>
            <a:ext cx="8289620" cy="6876441"/>
          </a:xfrm>
          <a:custGeom>
            <a:avLst/>
            <a:gdLst/>
            <a:ahLst/>
            <a:cxnLst/>
            <a:rect r="r" b="b" t="t" l="l"/>
            <a:pathLst>
              <a:path h="6876441" w="8289620">
                <a:moveTo>
                  <a:pt x="0" y="0"/>
                </a:moveTo>
                <a:lnTo>
                  <a:pt x="8289620" y="0"/>
                </a:lnTo>
                <a:lnTo>
                  <a:pt x="8289620" y="6876441"/>
                </a:lnTo>
                <a:lnTo>
                  <a:pt x="0" y="6876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94" t="0" r="-12194" b="0"/>
            </a:stretch>
          </a:blipFill>
        </p:spPr>
      </p:sp>
      <p:sp>
        <p:nvSpPr>
          <p:cNvPr name="AutoShape 5" id="5"/>
          <p:cNvSpPr/>
          <p:nvPr/>
        </p:nvSpPr>
        <p:spPr>
          <a:xfrm rot="-5400000">
            <a:off x="139546" y="5103689"/>
            <a:ext cx="16230600" cy="0"/>
          </a:xfrm>
          <a:prstGeom prst="line">
            <a:avLst/>
          </a:prstGeom>
          <a:ln cap="rnd" w="476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0903307" y="1753041"/>
            <a:ext cx="6772214" cy="1365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Il pubblico tende a sovrastimare la portata del disturbo, confondendone i cluster diagnostici.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144000" y="1028700"/>
            <a:ext cx="1144433" cy="1144433"/>
          </a:xfrm>
          <a:custGeom>
            <a:avLst/>
            <a:gdLst/>
            <a:ahLst/>
            <a:cxnLst/>
            <a:rect r="r" b="b" t="t" l="l"/>
            <a:pathLst>
              <a:path h="1144433" w="1144433">
                <a:moveTo>
                  <a:pt x="0" y="0"/>
                </a:moveTo>
                <a:lnTo>
                  <a:pt x="1144433" y="0"/>
                </a:lnTo>
                <a:lnTo>
                  <a:pt x="1144433" y="1144433"/>
                </a:lnTo>
                <a:lnTo>
                  <a:pt x="0" y="11444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144000" y="3868116"/>
            <a:ext cx="1150018" cy="1150018"/>
          </a:xfrm>
          <a:custGeom>
            <a:avLst/>
            <a:gdLst/>
            <a:ahLst/>
            <a:cxnLst/>
            <a:rect r="r" b="b" t="t" l="l"/>
            <a:pathLst>
              <a:path h="1150018" w="1150018">
                <a:moveTo>
                  <a:pt x="0" y="0"/>
                </a:moveTo>
                <a:lnTo>
                  <a:pt x="1150018" y="0"/>
                </a:lnTo>
                <a:lnTo>
                  <a:pt x="1150018" y="1150018"/>
                </a:lnTo>
                <a:lnTo>
                  <a:pt x="0" y="1150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004971"/>
            <a:ext cx="6591300" cy="1570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b="true" sz="48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STEREOTIPI E GAMING DISORDER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903307" y="962025"/>
            <a:ext cx="5311701" cy="547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45"/>
              </a:lnSpc>
              <a:spcBef>
                <a:spcPct val="0"/>
              </a:spcBef>
            </a:pPr>
            <a:r>
              <a:rPr lang="en-US" b="true" sz="3175">
                <a:solidFill>
                  <a:srgbClr val="5CE1E6"/>
                </a:solidFill>
                <a:latin typeface="Inter Bold"/>
                <a:ea typeface="Inter Bold"/>
                <a:cs typeface="Inter Bold"/>
                <a:sym typeface="Inter Bold"/>
              </a:rPr>
              <a:t>Sovrastima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908892" y="3801441"/>
            <a:ext cx="5311701" cy="547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45"/>
              </a:lnSpc>
              <a:spcBef>
                <a:spcPct val="0"/>
              </a:spcBef>
            </a:pPr>
            <a:r>
              <a:rPr lang="en-US" b="true" sz="3175">
                <a:solidFill>
                  <a:srgbClr val="5CE1E6"/>
                </a:solidFill>
                <a:latin typeface="Inter Bold"/>
                <a:ea typeface="Inter Bold"/>
                <a:cs typeface="Inter Bold"/>
                <a:sym typeface="Inter Bold"/>
              </a:rPr>
              <a:t>Tasso d'incidenza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908892" y="4612807"/>
            <a:ext cx="6772214" cy="2748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Sebbene molti videogiocatori siano appassionati di videogiochi, questo non li rende dipendenti. La fascia di popolaizone toccata da questo disturbo si stima (pre-COVID) sia inferiore all'1% della popolazione dei giocatori.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9144000" y="7831073"/>
            <a:ext cx="1165636" cy="1165636"/>
          </a:xfrm>
          <a:custGeom>
            <a:avLst/>
            <a:gdLst/>
            <a:ahLst/>
            <a:cxnLst/>
            <a:rect r="r" b="b" t="t" l="l"/>
            <a:pathLst>
              <a:path h="1165636" w="1165636">
                <a:moveTo>
                  <a:pt x="0" y="0"/>
                </a:moveTo>
                <a:lnTo>
                  <a:pt x="1165636" y="0"/>
                </a:lnTo>
                <a:lnTo>
                  <a:pt x="1165636" y="1165636"/>
                </a:lnTo>
                <a:lnTo>
                  <a:pt x="0" y="11656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837197" y="7764398"/>
            <a:ext cx="5311701" cy="547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45"/>
              </a:lnSpc>
              <a:spcBef>
                <a:spcPct val="0"/>
              </a:spcBef>
            </a:pPr>
            <a:r>
              <a:rPr lang="en-US" b="true" sz="3175">
                <a:solidFill>
                  <a:srgbClr val="5CE1E6"/>
                </a:solidFill>
                <a:latin typeface="Inter Bold"/>
                <a:ea typeface="Inter Bold"/>
                <a:cs typeface="Inter Bold"/>
                <a:sym typeface="Inter Bold"/>
              </a:rPr>
              <a:t>In dubbio: cosa fare?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837197" y="8599810"/>
            <a:ext cx="6772214" cy="438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Valutazione diagnostica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06484" y="3279765"/>
            <a:ext cx="19786721" cy="5657850"/>
            <a:chOff x="0" y="0"/>
            <a:chExt cx="6693286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693286" cy="1913890"/>
            </a:xfrm>
            <a:custGeom>
              <a:avLst/>
              <a:gdLst/>
              <a:ahLst/>
              <a:cxnLst/>
              <a:rect r="r" b="b" t="t" l="l"/>
              <a:pathLst>
                <a:path h="1913890" w="6693286">
                  <a:moveTo>
                    <a:pt x="0" y="0"/>
                  </a:moveTo>
                  <a:lnTo>
                    <a:pt x="6693286" y="0"/>
                  </a:lnTo>
                  <a:lnTo>
                    <a:pt x="6693286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100662" y="114850"/>
            <a:ext cx="12023175" cy="3916483"/>
            <a:chOff x="0" y="0"/>
            <a:chExt cx="16030900" cy="5221978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47625"/>
              <a:ext cx="16030900" cy="41715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316"/>
                </a:lnSpc>
              </a:pPr>
              <a:r>
                <a:rPr lang="en-US" b="true" sz="6600" spc="59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PSICOEDUCAZIONE</a:t>
              </a:r>
            </a:p>
            <a:p>
              <a:pPr algn="ctr">
                <a:lnSpc>
                  <a:spcPts val="8316"/>
                </a:lnSpc>
              </a:pPr>
              <a:r>
                <a:rPr lang="en-US" b="true" sz="6600" spc="59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DOVE NASCONO GLI STEREOTIPI?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401943" y="4490558"/>
              <a:ext cx="15227014" cy="7314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b="true" sz="3600" spc="266">
                  <a:solidFill>
                    <a:srgbClr val="372E2E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ANALISI CONTESTUALE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657010" y="4535934"/>
            <a:ext cx="4910480" cy="3546443"/>
            <a:chOff x="0" y="0"/>
            <a:chExt cx="6547307" cy="4728591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4029837"/>
              <a:ext cx="6547307" cy="6987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372E2E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Capro espiatorio</a:t>
              </a:r>
            </a:p>
          </p:txBody>
        </p:sp>
        <p:grpSp>
          <p:nvGrpSpPr>
            <p:cNvPr name="Group 9" id="9"/>
            <p:cNvGrpSpPr/>
            <p:nvPr/>
          </p:nvGrpSpPr>
          <p:grpSpPr>
            <a:xfrm rot="0">
              <a:off x="1505468" y="0"/>
              <a:ext cx="3536371" cy="3536371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8EEF1"/>
              </a:solidFill>
            </p:spPr>
          </p:sp>
        </p:grpSp>
      </p:grpSp>
      <p:grpSp>
        <p:nvGrpSpPr>
          <p:cNvPr name="Group 11" id="11"/>
          <p:cNvGrpSpPr/>
          <p:nvPr/>
        </p:nvGrpSpPr>
        <p:grpSpPr>
          <a:xfrm rot="0">
            <a:off x="11697371" y="4535934"/>
            <a:ext cx="4910480" cy="3546443"/>
            <a:chOff x="0" y="0"/>
            <a:chExt cx="6547307" cy="4728591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4029837"/>
              <a:ext cx="6547307" cy="6987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372E2E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Disinformazione</a:t>
              </a:r>
            </a:p>
          </p:txBody>
        </p:sp>
        <p:grpSp>
          <p:nvGrpSpPr>
            <p:cNvPr name="Group 13" id="13"/>
            <p:cNvGrpSpPr/>
            <p:nvPr/>
          </p:nvGrpSpPr>
          <p:grpSpPr>
            <a:xfrm rot="0">
              <a:off x="1505468" y="0"/>
              <a:ext cx="3536371" cy="3536371"/>
              <a:chOff x="0" y="0"/>
              <a:chExt cx="6350000" cy="63500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8EEF1"/>
              </a:solidFill>
            </p:spPr>
          </p:sp>
        </p:grpSp>
      </p:grpSp>
      <p:grpSp>
        <p:nvGrpSpPr>
          <p:cNvPr name="Group 15" id="15"/>
          <p:cNvGrpSpPr/>
          <p:nvPr/>
        </p:nvGrpSpPr>
        <p:grpSpPr>
          <a:xfrm rot="0">
            <a:off x="1616649" y="4535934"/>
            <a:ext cx="4910480" cy="3546443"/>
            <a:chOff x="0" y="0"/>
            <a:chExt cx="6547307" cy="4728591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4029837"/>
              <a:ext cx="6547307" cy="6987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000" spc="30">
                  <a:solidFill>
                    <a:srgbClr val="372E2E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Contesto socio-culturale</a:t>
              </a:r>
            </a:p>
          </p:txBody>
        </p:sp>
        <p:grpSp>
          <p:nvGrpSpPr>
            <p:cNvPr name="Group 17" id="17"/>
            <p:cNvGrpSpPr/>
            <p:nvPr/>
          </p:nvGrpSpPr>
          <p:grpSpPr>
            <a:xfrm rot="0">
              <a:off x="1505468" y="0"/>
              <a:ext cx="3536371" cy="3536371"/>
              <a:chOff x="0" y="0"/>
              <a:chExt cx="6350000" cy="63500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8EEF1"/>
              </a:solidFill>
            </p:spPr>
          </p:sp>
        </p:grpSp>
        <p:sp>
          <p:nvSpPr>
            <p:cNvPr name="Freeform 19" id="19"/>
            <p:cNvSpPr/>
            <p:nvPr/>
          </p:nvSpPr>
          <p:spPr>
            <a:xfrm flipH="false" flipV="false" rot="0">
              <a:off x="1825648" y="320180"/>
              <a:ext cx="2896012" cy="2896012"/>
            </a:xfrm>
            <a:custGeom>
              <a:avLst/>
              <a:gdLst/>
              <a:ahLst/>
              <a:cxnLst/>
              <a:rect r="r" b="b" t="t" l="l"/>
              <a:pathLst>
                <a:path h="2896012" w="2896012">
                  <a:moveTo>
                    <a:pt x="0" y="0"/>
                  </a:moveTo>
                  <a:lnTo>
                    <a:pt x="2896011" y="0"/>
                  </a:lnTo>
                  <a:lnTo>
                    <a:pt x="2896011" y="2896011"/>
                  </a:lnTo>
                  <a:lnTo>
                    <a:pt x="0" y="2896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8110553" y="4822815"/>
            <a:ext cx="2003393" cy="2057400"/>
          </a:xfrm>
          <a:custGeom>
            <a:avLst/>
            <a:gdLst/>
            <a:ahLst/>
            <a:cxnLst/>
            <a:rect r="r" b="b" t="t" l="l"/>
            <a:pathLst>
              <a:path h="2057400" w="2003393">
                <a:moveTo>
                  <a:pt x="0" y="0"/>
                </a:moveTo>
                <a:lnTo>
                  <a:pt x="2003393" y="0"/>
                </a:lnTo>
                <a:lnTo>
                  <a:pt x="20033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088098" y="5053130"/>
            <a:ext cx="2129026" cy="1596769"/>
          </a:xfrm>
          <a:custGeom>
            <a:avLst/>
            <a:gdLst/>
            <a:ahLst/>
            <a:cxnLst/>
            <a:rect r="r" b="b" t="t" l="l"/>
            <a:pathLst>
              <a:path h="1596769" w="2129026">
                <a:moveTo>
                  <a:pt x="0" y="0"/>
                </a:moveTo>
                <a:lnTo>
                  <a:pt x="2129026" y="0"/>
                </a:lnTo>
                <a:lnTo>
                  <a:pt x="2129026" y="1596770"/>
                </a:lnTo>
                <a:lnTo>
                  <a:pt x="0" y="1596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4814854"/>
            <a:ext cx="18288000" cy="5472146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6572909" y="8991875"/>
            <a:ext cx="686391" cy="266425"/>
            <a:chOff x="0" y="0"/>
            <a:chExt cx="1105903" cy="4292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-5080"/>
              <a:ext cx="1105903" cy="434340"/>
            </a:xfrm>
            <a:custGeom>
              <a:avLst/>
              <a:gdLst/>
              <a:ahLst/>
              <a:cxnLst/>
              <a:rect r="r" b="b" t="t" l="l"/>
              <a:pathLst>
                <a:path h="434340" w="1105903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1B1A1A"/>
            </a:solidFill>
          </p:spPr>
        </p:sp>
      </p:grpSp>
      <p:sp>
        <p:nvSpPr>
          <p:cNvPr name="AutoShape 5" id="5"/>
          <p:cNvSpPr/>
          <p:nvPr/>
        </p:nvSpPr>
        <p:spPr>
          <a:xfrm rot="0">
            <a:off x="1028700" y="4814854"/>
            <a:ext cx="17402011" cy="11639"/>
          </a:xfrm>
          <a:prstGeom prst="rect">
            <a:avLst/>
          </a:prstGeom>
          <a:solidFill>
            <a:srgbClr val="1B1A1A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1028700" y="1095375"/>
            <a:ext cx="14850996" cy="994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000" b="true">
                <a:solidFill>
                  <a:srgbClr val="FFFFFF"/>
                </a:solidFill>
                <a:latin typeface="Muli Black"/>
                <a:ea typeface="Muli Black"/>
                <a:cs typeface="Muli Black"/>
                <a:sym typeface="Muli Black"/>
              </a:rPr>
              <a:t>LO SVILUPPO DEI VIDEOGAME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028700" y="4689854"/>
            <a:ext cx="250000" cy="250000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28700" y="5511354"/>
            <a:ext cx="2538651" cy="3561081"/>
            <a:chOff x="0" y="0"/>
            <a:chExt cx="3384868" cy="4748108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28575"/>
              <a:ext cx="3384868" cy="4682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50"/>
                </a:lnSpc>
              </a:pPr>
              <a:r>
                <a:rPr lang="en-US" sz="2500" b="true">
                  <a:solidFill>
                    <a:srgbClr val="1B1A1A"/>
                  </a:solidFill>
                  <a:latin typeface="Muli Regular Bold"/>
                  <a:ea typeface="Muli Regular Bold"/>
                  <a:cs typeface="Muli Regular Bold"/>
                  <a:sym typeface="Muli Regular Bold"/>
                </a:rPr>
                <a:t>NASCITA (1958)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728558"/>
              <a:ext cx="3384868" cy="4019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99"/>
                </a:lnSpc>
              </a:pPr>
              <a:r>
                <a:rPr lang="en-US" sz="1999">
                  <a:solidFill>
                    <a:srgbClr val="1B1A1A"/>
                  </a:solidFill>
                  <a:latin typeface="Muli Regular"/>
                  <a:ea typeface="Muli Regular"/>
                  <a:cs typeface="Muli Regular"/>
                  <a:sym typeface="Muli Regular"/>
                </a:rPr>
                <a:t>Il primo videogioco viene creato in un laboratorio da William Higinbothan, mentre il primo prodotto commerciale è Pong (1972).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028700" y="3505913"/>
            <a:ext cx="1036874" cy="707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01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4161176" y="4689854"/>
            <a:ext cx="250000" cy="250000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4161176" y="5511354"/>
            <a:ext cx="2538651" cy="3180081"/>
            <a:chOff x="0" y="0"/>
            <a:chExt cx="3384868" cy="4240108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28575"/>
              <a:ext cx="3384868" cy="4682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50"/>
                </a:lnSpc>
              </a:pPr>
              <a:r>
                <a:rPr lang="en-US" sz="2500" b="true">
                  <a:solidFill>
                    <a:srgbClr val="1B1A1A"/>
                  </a:solidFill>
                  <a:latin typeface="Muli Regular Bold"/>
                  <a:ea typeface="Muli Regular Bold"/>
                  <a:cs typeface="Muli Regular Bold"/>
                  <a:sym typeface="Muli Regular Bold"/>
                </a:rPr>
                <a:t>Anni 80'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728558"/>
              <a:ext cx="3384868" cy="3511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99"/>
                </a:lnSpc>
              </a:pPr>
              <a:r>
                <a:rPr lang="en-US" sz="1999">
                  <a:solidFill>
                    <a:srgbClr val="1B1A1A"/>
                  </a:solidFill>
                  <a:latin typeface="Muli Regular"/>
                  <a:ea typeface="Muli Regular"/>
                  <a:cs typeface="Muli Regular"/>
                  <a:sym typeface="Muli Regular"/>
                </a:rPr>
                <a:t>Si assiste alla prima diffusione del videogioco, con la creazione di alcuni centri sociali dedicati al gaming (sale giochi).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4161176" y="3502404"/>
            <a:ext cx="1036874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02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7435762" y="4689854"/>
            <a:ext cx="250000" cy="250000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7435762" y="5511354"/>
            <a:ext cx="2538651" cy="3180081"/>
            <a:chOff x="0" y="0"/>
            <a:chExt cx="3384868" cy="4240108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28575"/>
              <a:ext cx="3384868" cy="4682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50"/>
                </a:lnSpc>
              </a:pPr>
              <a:r>
                <a:rPr lang="en-US" sz="2500" b="true">
                  <a:solidFill>
                    <a:srgbClr val="1B1A1A"/>
                  </a:solidFill>
                  <a:latin typeface="Muli Regular Bold"/>
                  <a:ea typeface="Muli Regular Bold"/>
                  <a:cs typeface="Muli Regular Bold"/>
                  <a:sym typeface="Muli Regular Bold"/>
                </a:rPr>
                <a:t>Anni 90'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719033"/>
              <a:ext cx="3384868" cy="35210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</a:pPr>
              <a:r>
                <a:rPr lang="en-US" sz="2000">
                  <a:solidFill>
                    <a:srgbClr val="1B1A1A"/>
                  </a:solidFill>
                  <a:latin typeface="Muli Regular"/>
                  <a:ea typeface="Muli Regular"/>
                  <a:cs typeface="Muli Regular"/>
                  <a:sym typeface="Muli Regular"/>
                </a:rPr>
                <a:t>I videogiochi entrano nelle case come console da collegare al televisore. Compare il multiplayer casalingo.</a:t>
              </a: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7417324" y="3498895"/>
            <a:ext cx="1036874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03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0729955" y="4701493"/>
            <a:ext cx="250000" cy="250000"/>
            <a:chOff x="0" y="0"/>
            <a:chExt cx="6350000" cy="63500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0729955" y="5511354"/>
            <a:ext cx="2538651" cy="3180081"/>
            <a:chOff x="0" y="0"/>
            <a:chExt cx="3384868" cy="4240108"/>
          </a:xfrm>
        </p:grpSpPr>
        <p:sp>
          <p:nvSpPr>
            <p:cNvPr name="TextBox 28" id="28"/>
            <p:cNvSpPr txBox="true"/>
            <p:nvPr/>
          </p:nvSpPr>
          <p:spPr>
            <a:xfrm rot="0">
              <a:off x="0" y="28575"/>
              <a:ext cx="3384868" cy="4682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50"/>
                </a:lnSpc>
              </a:pPr>
              <a:r>
                <a:rPr lang="en-US" sz="2500" b="true">
                  <a:solidFill>
                    <a:srgbClr val="1B1A1A"/>
                  </a:solidFill>
                  <a:latin typeface="Muli Regular Bold"/>
                  <a:ea typeface="Muli Regular Bold"/>
                  <a:cs typeface="Muli Regular Bold"/>
                  <a:sym typeface="Muli Regular Bold"/>
                </a:rPr>
                <a:t>2000-2019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719033"/>
              <a:ext cx="3384868" cy="35210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</a:pPr>
              <a:r>
                <a:rPr lang="en-US" sz="2000">
                  <a:solidFill>
                    <a:srgbClr val="1B1A1A"/>
                  </a:solidFill>
                  <a:latin typeface="Muli Regular"/>
                  <a:ea typeface="Muli Regular"/>
                  <a:cs typeface="Muli Regular"/>
                  <a:sym typeface="Muli Regular"/>
                </a:rPr>
                <a:t>Il videogioco si fonde sempre più con l'online permettendo di giocare a distanza e di collegarsi maggiormente ai vari titoli.</a:t>
              </a: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10729955" y="3498895"/>
            <a:ext cx="1036874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04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28700" y="9418565"/>
            <a:ext cx="12307791" cy="347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  <a:hlinkClick r:id="rId2" tooltip="https://www.youtube.com/watch?v=G-dIBtEjU8I&amp;t=2s"/>
              </a:rPr>
              <a:t>Per approfondire: </a:t>
            </a:r>
            <a:r>
              <a:rPr lang="en-US" sz="2000" u="sng">
                <a:solidFill>
                  <a:srgbClr val="004AAD"/>
                </a:solidFill>
                <a:latin typeface="Open Sans 2"/>
                <a:ea typeface="Open Sans 2"/>
                <a:cs typeface="Open Sans 2"/>
                <a:sym typeface="Open Sans 2"/>
                <a:hlinkClick r:id="rId3" tooltip="https://www.youtube.com/watch?v=Mt1ll2td2Dc"/>
              </a:rPr>
              <a:t>Quali sono i videogiochi più venduti?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940581" y="3505913"/>
            <a:ext cx="1036874" cy="707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05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13940581" y="5511354"/>
            <a:ext cx="2538651" cy="3942081"/>
            <a:chOff x="0" y="0"/>
            <a:chExt cx="3384868" cy="5256108"/>
          </a:xfrm>
        </p:grpSpPr>
        <p:sp>
          <p:nvSpPr>
            <p:cNvPr name="TextBox 34" id="34"/>
            <p:cNvSpPr txBox="true"/>
            <p:nvPr/>
          </p:nvSpPr>
          <p:spPr>
            <a:xfrm rot="0">
              <a:off x="0" y="28575"/>
              <a:ext cx="3384868" cy="4682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50"/>
                </a:lnSpc>
              </a:pPr>
              <a:r>
                <a:rPr lang="en-US" sz="2500" b="true">
                  <a:solidFill>
                    <a:srgbClr val="1B1A1A"/>
                  </a:solidFill>
                  <a:latin typeface="Muli Regular Bold"/>
                  <a:ea typeface="Muli Regular Bold"/>
                  <a:cs typeface="Muli Regular Bold"/>
                  <a:sym typeface="Muli Regular Bold"/>
                </a:rPr>
                <a:t>COVID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0" y="719033"/>
              <a:ext cx="3384868" cy="45370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</a:pPr>
              <a:r>
                <a:rPr lang="en-US" sz="2000">
                  <a:solidFill>
                    <a:srgbClr val="1B1A1A"/>
                  </a:solidFill>
                  <a:latin typeface="Muli Regular"/>
                  <a:ea typeface="Muli Regular"/>
                  <a:cs typeface="Muli Regular"/>
                  <a:sym typeface="Muli Regular"/>
                </a:rPr>
                <a:t>Con il COVID i videogiochi diventano un alleato per combattere l'isolamento. Aumentano i tempi d'utilizzo e diminuisce l'età di</a:t>
              </a:r>
            </a:p>
            <a:p>
              <a:pPr algn="l">
                <a:lnSpc>
                  <a:spcPts val="3000"/>
                </a:lnSpc>
              </a:pPr>
              <a:r>
                <a:rPr lang="en-US" sz="2000">
                  <a:solidFill>
                    <a:srgbClr val="1B1A1A"/>
                  </a:solidFill>
                  <a:latin typeface="Muli Regular"/>
                  <a:ea typeface="Muli Regular"/>
                  <a:cs typeface="Muli Regular"/>
                  <a:sym typeface="Muli Regular"/>
                </a:rPr>
                <a:t>accesso.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3940581" y="4689854"/>
            <a:ext cx="250000" cy="250000"/>
            <a:chOff x="0" y="0"/>
            <a:chExt cx="6350000" cy="63500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>
      <p:bgPr>
        <a:solidFill>
          <a:srgbClr val="38B6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7747230" y="1888251"/>
            <a:ext cx="662458" cy="95250"/>
          </a:xfrm>
          <a:prstGeom prst="rect">
            <a:avLst/>
          </a:prstGeom>
          <a:solidFill>
            <a:srgbClr val="F5F7F0"/>
          </a:solidFill>
        </p:spPr>
      </p:sp>
      <p:sp>
        <p:nvSpPr>
          <p:cNvPr name="AutoShape 3" id="3"/>
          <p:cNvSpPr/>
          <p:nvPr/>
        </p:nvSpPr>
        <p:spPr>
          <a:xfrm rot="0">
            <a:off x="7747230" y="8255874"/>
            <a:ext cx="633481" cy="95250"/>
          </a:xfrm>
          <a:prstGeom prst="rect">
            <a:avLst/>
          </a:prstGeom>
          <a:solidFill>
            <a:srgbClr val="F5F7F0"/>
          </a:solidFill>
        </p:spPr>
      </p:sp>
      <p:sp>
        <p:nvSpPr>
          <p:cNvPr name="AutoShape 4" id="4"/>
          <p:cNvSpPr/>
          <p:nvPr/>
        </p:nvSpPr>
        <p:spPr>
          <a:xfrm rot="0">
            <a:off x="7776207" y="6133333"/>
            <a:ext cx="604503" cy="95250"/>
          </a:xfrm>
          <a:prstGeom prst="rect">
            <a:avLst/>
          </a:prstGeom>
          <a:solidFill>
            <a:srgbClr val="F5F7F0"/>
          </a:solidFill>
        </p:spPr>
      </p:sp>
      <p:sp>
        <p:nvSpPr>
          <p:cNvPr name="AutoShape 5" id="5"/>
          <p:cNvSpPr/>
          <p:nvPr/>
        </p:nvSpPr>
        <p:spPr>
          <a:xfrm rot="0">
            <a:off x="7689275" y="4010792"/>
            <a:ext cx="691436" cy="95250"/>
          </a:xfrm>
          <a:prstGeom prst="rect">
            <a:avLst/>
          </a:prstGeom>
          <a:solidFill>
            <a:srgbClr val="F5F7F0"/>
          </a:solidFill>
        </p:spPr>
      </p:sp>
      <p:sp>
        <p:nvSpPr>
          <p:cNvPr name="AutoShape 6" id="6"/>
          <p:cNvSpPr/>
          <p:nvPr/>
        </p:nvSpPr>
        <p:spPr>
          <a:xfrm rot="0">
            <a:off x="0" y="-72447"/>
            <a:ext cx="7798135" cy="10431893"/>
          </a:xfrm>
          <a:prstGeom prst="rect">
            <a:avLst/>
          </a:prstGeom>
          <a:solidFill>
            <a:srgbClr val="372E2E"/>
          </a:solidFill>
        </p:spPr>
      </p:sp>
      <p:sp>
        <p:nvSpPr>
          <p:cNvPr name="TextBox 7" id="7"/>
          <p:cNvSpPr txBox="true"/>
          <p:nvPr/>
        </p:nvSpPr>
        <p:spPr>
          <a:xfrm rot="0">
            <a:off x="1318475" y="997475"/>
            <a:ext cx="4870616" cy="2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80"/>
              </a:lnSpc>
            </a:pPr>
            <a:r>
              <a:rPr lang="en-US" sz="7400" spc="222" b="true">
                <a:solidFill>
                  <a:srgbClr val="5CE1E6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SVILUPPO STORICO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585014" y="1491314"/>
            <a:ext cx="7674286" cy="984375"/>
            <a:chOff x="0" y="0"/>
            <a:chExt cx="10232381" cy="1312500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92710"/>
              <a:ext cx="10232381" cy="7539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50"/>
                </a:lnSpc>
              </a:pPr>
              <a:r>
                <a:rPr lang="en-US" sz="3300" spc="429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INTERNET DISORDER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781217"/>
              <a:ext cx="10219258" cy="5249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94"/>
                </a:lnSpc>
              </a:pPr>
              <a:r>
                <a:rPr lang="en-US" sz="2425" spc="24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(Cantelmi, 2000)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585014" y="3566229"/>
            <a:ext cx="7674286" cy="984375"/>
            <a:chOff x="0" y="0"/>
            <a:chExt cx="10232381" cy="1312500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92710"/>
              <a:ext cx="10232381" cy="7539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50"/>
                </a:lnSpc>
              </a:pPr>
              <a:r>
                <a:rPr lang="en-US" sz="3300" spc="429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DIPENDENZA TECNOLOGICA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781217"/>
              <a:ext cx="10219258" cy="5249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94"/>
                </a:lnSpc>
              </a:pPr>
              <a:r>
                <a:rPr lang="en-US" sz="2425" spc="24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(Griffith, 2000)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585014" y="5688770"/>
            <a:ext cx="7674286" cy="984375"/>
            <a:chOff x="0" y="0"/>
            <a:chExt cx="10232381" cy="1312500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92710"/>
              <a:ext cx="10232381" cy="7539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50"/>
                </a:lnSpc>
              </a:pPr>
              <a:r>
                <a:rPr lang="en-US" sz="3300" spc="429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INTERNET USE SCALE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781217"/>
              <a:ext cx="10219258" cy="5249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94"/>
                </a:lnSpc>
              </a:pPr>
              <a:r>
                <a:rPr lang="en-US" sz="2425" spc="24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(Meerkerk &amp; Co., 2009)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585014" y="7758996"/>
            <a:ext cx="7674286" cy="1621665"/>
            <a:chOff x="0" y="0"/>
            <a:chExt cx="10232381" cy="2162220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92710"/>
              <a:ext cx="10232381" cy="1603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50"/>
                </a:lnSpc>
              </a:pPr>
              <a:r>
                <a:rPr lang="en-US" sz="3300" spc="429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INSERIMENTO ICD GAMING DISORDER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1630936"/>
              <a:ext cx="10219258" cy="5249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94"/>
                </a:lnSpc>
              </a:pPr>
              <a:r>
                <a:rPr lang="en-US" sz="2425" spc="24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(2019)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8264800" y="8166421"/>
            <a:ext cx="275264" cy="275264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F7F0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8264800" y="6043326"/>
            <a:ext cx="275264" cy="275264"/>
            <a:chOff x="0" y="0"/>
            <a:chExt cx="6350000" cy="6350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F7F0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8264800" y="3920785"/>
            <a:ext cx="275264" cy="275264"/>
            <a:chOff x="0" y="0"/>
            <a:chExt cx="6350000" cy="6350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F7F0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8264800" y="1790811"/>
            <a:ext cx="275264" cy="275264"/>
            <a:chOff x="0" y="0"/>
            <a:chExt cx="6350000" cy="63500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F7F0"/>
            </a:solid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TextBox 3" id="3"/>
          <p:cNvSpPr txBox="true"/>
          <p:nvPr/>
        </p:nvSpPr>
        <p:spPr>
          <a:xfrm rot="-477392">
            <a:off x="1083930" y="1267635"/>
            <a:ext cx="5875782" cy="1530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7D0303"/>
                </a:solidFill>
                <a:latin typeface="Eczar SemiBold"/>
                <a:ea typeface="Eczar SemiBold"/>
                <a:cs typeface="Eczar SemiBold"/>
                <a:sym typeface="Eczar SemiBold"/>
              </a:rPr>
              <a:t>VIOLENZA</a:t>
            </a:r>
          </a:p>
        </p:txBody>
      </p:sp>
      <p:sp>
        <p:nvSpPr>
          <p:cNvPr name="TextBox 4" id="4"/>
          <p:cNvSpPr txBox="true"/>
          <p:nvPr/>
        </p:nvSpPr>
        <p:spPr>
          <a:xfrm rot="877849">
            <a:off x="-1391375" y="4521878"/>
            <a:ext cx="7957412" cy="738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1E3D58"/>
                </a:solidFill>
                <a:latin typeface="Horizon"/>
                <a:ea typeface="Horizon"/>
                <a:cs typeface="Horizon"/>
                <a:sym typeface="Horizon"/>
              </a:rPr>
              <a:t>PER MASCHI</a:t>
            </a:r>
          </a:p>
        </p:txBody>
      </p:sp>
      <p:sp>
        <p:nvSpPr>
          <p:cNvPr name="TextBox 5" id="5"/>
          <p:cNvSpPr txBox="true"/>
          <p:nvPr/>
        </p:nvSpPr>
        <p:spPr>
          <a:xfrm rot="-321177">
            <a:off x="498732" y="8052041"/>
            <a:ext cx="7735348" cy="1540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E8EEF1"/>
                </a:solidFill>
                <a:latin typeface="Intro Rust"/>
                <a:ea typeface="Intro Rust"/>
                <a:cs typeface="Intro Rust"/>
                <a:sym typeface="Intro Rust"/>
              </a:rPr>
              <a:t>ISOLAMENTO</a:t>
            </a:r>
          </a:p>
        </p:txBody>
      </p:sp>
      <p:sp>
        <p:nvSpPr>
          <p:cNvPr name="TextBox 6" id="6"/>
          <p:cNvSpPr txBox="true"/>
          <p:nvPr/>
        </p:nvSpPr>
        <p:spPr>
          <a:xfrm rot="563460">
            <a:off x="10222686" y="1288892"/>
            <a:ext cx="7889240" cy="1208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DIPENDENZA</a:t>
            </a:r>
          </a:p>
        </p:txBody>
      </p:sp>
      <p:sp>
        <p:nvSpPr>
          <p:cNvPr name="TextBox 7" id="7"/>
          <p:cNvSpPr txBox="true"/>
          <p:nvPr/>
        </p:nvSpPr>
        <p:spPr>
          <a:xfrm rot="-792269">
            <a:off x="11111677" y="4942943"/>
            <a:ext cx="7976955" cy="861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2D9224"/>
                </a:solidFill>
                <a:latin typeface="Avatar"/>
                <a:ea typeface="Avatar"/>
                <a:cs typeface="Avatar"/>
                <a:sym typeface="Avatar"/>
              </a:rPr>
              <a:t>PIGRIZIA</a:t>
            </a:r>
          </a:p>
        </p:txBody>
      </p:sp>
      <p:sp>
        <p:nvSpPr>
          <p:cNvPr name="TextBox 8" id="8"/>
          <p:cNvSpPr txBox="true"/>
          <p:nvPr/>
        </p:nvSpPr>
        <p:spPr>
          <a:xfrm rot="101684">
            <a:off x="10892227" y="8051704"/>
            <a:ext cx="7335202" cy="1540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66C4"/>
                </a:solidFill>
                <a:latin typeface="Gagalin"/>
                <a:ea typeface="Gagalin"/>
                <a:cs typeface="Gagalin"/>
                <a:sym typeface="Gagalin"/>
              </a:rPr>
              <a:t>PER BAMBINI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750147" cy="10287000"/>
          </a:xfrm>
          <a:custGeom>
            <a:avLst/>
            <a:gdLst/>
            <a:ahLst/>
            <a:cxnLst/>
            <a:rect r="r" b="b" t="t" l="l"/>
            <a:pathLst>
              <a:path h="10287000" w="6750147">
                <a:moveTo>
                  <a:pt x="0" y="0"/>
                </a:moveTo>
                <a:lnTo>
                  <a:pt x="6750147" y="0"/>
                </a:lnTo>
                <a:lnTo>
                  <a:pt x="67501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297" t="0" r="-64297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572909" y="8991875"/>
            <a:ext cx="686391" cy="266425"/>
            <a:chOff x="0" y="0"/>
            <a:chExt cx="1105903" cy="4292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-5080"/>
              <a:ext cx="1105903" cy="434340"/>
            </a:xfrm>
            <a:custGeom>
              <a:avLst/>
              <a:gdLst/>
              <a:ahLst/>
              <a:cxnLst/>
              <a:rect r="r" b="b" t="t" l="l"/>
              <a:pathLst>
                <a:path h="434340" w="1105903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AutoShape 5" id="5"/>
          <p:cNvSpPr/>
          <p:nvPr/>
        </p:nvSpPr>
        <p:spPr>
          <a:xfrm rot="0">
            <a:off x="8284427" y="5502206"/>
            <a:ext cx="1512847" cy="1448553"/>
          </a:xfrm>
          <a:prstGeom prst="rect">
            <a:avLst/>
          </a:prstGeom>
          <a:solidFill>
            <a:srgbClr val="5CE1E6"/>
          </a:solidFill>
        </p:spPr>
      </p:sp>
      <p:sp>
        <p:nvSpPr>
          <p:cNvPr name="AutoShape 6" id="6"/>
          <p:cNvSpPr/>
          <p:nvPr/>
        </p:nvSpPr>
        <p:spPr>
          <a:xfrm rot="0">
            <a:off x="8284427" y="7581512"/>
            <a:ext cx="1512847" cy="1448553"/>
          </a:xfrm>
          <a:prstGeom prst="rect">
            <a:avLst/>
          </a:prstGeom>
          <a:solidFill>
            <a:srgbClr val="5CE1E6"/>
          </a:solidFill>
        </p:spPr>
      </p:sp>
      <p:sp>
        <p:nvSpPr>
          <p:cNvPr name="AutoShape 7" id="7"/>
          <p:cNvSpPr/>
          <p:nvPr/>
        </p:nvSpPr>
        <p:spPr>
          <a:xfrm rot="0">
            <a:off x="8284427" y="3422901"/>
            <a:ext cx="1512847" cy="1448553"/>
          </a:xfrm>
          <a:prstGeom prst="rect">
            <a:avLst/>
          </a:prstGeom>
          <a:solidFill>
            <a:srgbClr val="5CE1E6"/>
          </a:solidFill>
        </p:spPr>
      </p:sp>
      <p:sp>
        <p:nvSpPr>
          <p:cNvPr name="Freeform 8" id="8"/>
          <p:cNvSpPr/>
          <p:nvPr/>
        </p:nvSpPr>
        <p:spPr>
          <a:xfrm flipH="false" flipV="false" rot="0">
            <a:off x="8423996" y="3723090"/>
            <a:ext cx="1233707" cy="848174"/>
          </a:xfrm>
          <a:custGeom>
            <a:avLst/>
            <a:gdLst/>
            <a:ahLst/>
            <a:cxnLst/>
            <a:rect r="r" b="b" t="t" l="l"/>
            <a:pathLst>
              <a:path h="848174" w="1233707">
                <a:moveTo>
                  <a:pt x="0" y="0"/>
                </a:moveTo>
                <a:lnTo>
                  <a:pt x="1233708" y="0"/>
                </a:lnTo>
                <a:lnTo>
                  <a:pt x="1233708" y="848174"/>
                </a:lnTo>
                <a:lnTo>
                  <a:pt x="0" y="848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531835" y="7743341"/>
            <a:ext cx="1018030" cy="1124896"/>
          </a:xfrm>
          <a:custGeom>
            <a:avLst/>
            <a:gdLst/>
            <a:ahLst/>
            <a:cxnLst/>
            <a:rect r="r" b="b" t="t" l="l"/>
            <a:pathLst>
              <a:path h="1124896" w="1018030">
                <a:moveTo>
                  <a:pt x="0" y="0"/>
                </a:moveTo>
                <a:lnTo>
                  <a:pt x="1018030" y="0"/>
                </a:lnTo>
                <a:lnTo>
                  <a:pt x="1018030" y="1124895"/>
                </a:lnTo>
                <a:lnTo>
                  <a:pt x="0" y="11248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586059" y="5810503"/>
            <a:ext cx="852433" cy="889108"/>
          </a:xfrm>
          <a:custGeom>
            <a:avLst/>
            <a:gdLst/>
            <a:ahLst/>
            <a:cxnLst/>
            <a:rect r="r" b="b" t="t" l="l"/>
            <a:pathLst>
              <a:path h="889108" w="852433">
                <a:moveTo>
                  <a:pt x="0" y="0"/>
                </a:moveTo>
                <a:lnTo>
                  <a:pt x="852432" y="0"/>
                </a:lnTo>
                <a:lnTo>
                  <a:pt x="852432" y="889109"/>
                </a:lnTo>
                <a:lnTo>
                  <a:pt x="0" y="8891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593856" y="3645715"/>
            <a:ext cx="6969693" cy="1031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50"/>
              </a:lnSpc>
            </a:pPr>
            <a:r>
              <a:rPr lang="en-US" sz="2500" b="true">
                <a:solidFill>
                  <a:srgbClr val="5CE1E6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Uso:</a:t>
            </a:r>
            <a:r>
              <a:rPr lang="en-US" sz="2500" b="true">
                <a:solidFill>
                  <a:srgbClr val="7ED957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 </a:t>
            </a:r>
            <a:r>
              <a:rPr lang="en-US" sz="25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Usare saltuariamente o abitualmente un dispositivo tecnologico nel limite massimo consentito.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593856" y="5896408"/>
            <a:ext cx="6969693" cy="688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50"/>
              </a:lnSpc>
            </a:pPr>
            <a:r>
              <a:rPr lang="en-US" sz="2500" b="true">
                <a:solidFill>
                  <a:srgbClr val="5CE1E6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Abuso:</a:t>
            </a:r>
            <a:r>
              <a:rPr lang="en-US" sz="2500" b="true">
                <a:solidFill>
                  <a:srgbClr val="7ED957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 </a:t>
            </a:r>
            <a:r>
              <a:rPr lang="en-US" sz="25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Usare frequentemente un dispositivo tecnologico oltre il limite massimo consentito.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84427" y="1094561"/>
            <a:ext cx="7799851" cy="707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true">
                <a:solidFill>
                  <a:srgbClr val="FFFFFF"/>
                </a:solidFill>
                <a:latin typeface="Muli Bold Bold"/>
                <a:ea typeface="Muli Bold Bold"/>
                <a:cs typeface="Muli Bold Bold"/>
                <a:sym typeface="Muli Bold Bold"/>
              </a:rPr>
              <a:t>CATEGORIE D'UTILIZZO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603381" y="7632939"/>
            <a:ext cx="6969693" cy="1374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50"/>
              </a:lnSpc>
            </a:pPr>
            <a:r>
              <a:rPr lang="en-US" sz="2500" b="true">
                <a:solidFill>
                  <a:srgbClr val="5CE1E6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Dipendenza: </a:t>
            </a:r>
            <a:r>
              <a:rPr lang="en-US" sz="25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Usare costantemente un dispositivo tecnologico che ostacola o impedisce il corretto funzionamento di altre attività di vita.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572909" y="8991875"/>
            <a:ext cx="686391" cy="266425"/>
            <a:chOff x="0" y="0"/>
            <a:chExt cx="1105903" cy="4292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-5080"/>
              <a:ext cx="1105903" cy="434340"/>
            </a:xfrm>
            <a:custGeom>
              <a:avLst/>
              <a:gdLst/>
              <a:ahLst/>
              <a:cxnLst/>
              <a:rect r="r" b="b" t="t" l="l"/>
              <a:pathLst>
                <a:path h="434340" w="1105903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1000125"/>
            <a:ext cx="4814456" cy="1847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1"/>
              </a:lnSpc>
            </a:pPr>
            <a:r>
              <a:rPr lang="en-US" b="true" sz="3100" spc="89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STRUMENTI PER LA PSICOEDUCAZIONE</a:t>
            </a:r>
          </a:p>
          <a:p>
            <a:pPr algn="l">
              <a:lnSpc>
                <a:spcPts val="6681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9008478" y="963846"/>
            <a:ext cx="8250822" cy="1069733"/>
            <a:chOff x="0" y="0"/>
            <a:chExt cx="11001096" cy="1426310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9525"/>
              <a:ext cx="11001096" cy="733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266" b="true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SISTEMA PEGI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857222"/>
              <a:ext cx="10997695" cy="5690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Sistema di valutazione dei contenuti dei VG.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008478" y="2819083"/>
            <a:ext cx="8250822" cy="1526870"/>
            <a:chOff x="0" y="0"/>
            <a:chExt cx="11001096" cy="2035827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9525"/>
              <a:ext cx="11001096" cy="733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266" b="true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INDICATORI CORPOREI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857222"/>
              <a:ext cx="10997695" cy="11786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Insegnare ad ascoltare il proprio corpo riconoscimento l'eccesso di utilizzo.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008478" y="5326527"/>
            <a:ext cx="8250822" cy="1069733"/>
            <a:chOff x="0" y="0"/>
            <a:chExt cx="11001096" cy="1426310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9525"/>
              <a:ext cx="11001096" cy="733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266" b="true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CONTRATTO EDUCATIVO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857222"/>
              <a:ext cx="10997695" cy="5690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Strumento per la mediazione famigliare.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008478" y="7666356"/>
            <a:ext cx="8250822" cy="1526870"/>
            <a:chOff x="0" y="0"/>
            <a:chExt cx="11001096" cy="2035827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9525"/>
              <a:ext cx="11001096" cy="733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266" b="true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PARENTAL CONTROL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857222"/>
              <a:ext cx="10997695" cy="11786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Strumento per la gestione del tempo e dei contenuti di gioco.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6423560" y="-325560"/>
            <a:ext cx="1658098" cy="10938119"/>
          </a:xfrm>
          <a:custGeom>
            <a:avLst/>
            <a:gdLst/>
            <a:ahLst/>
            <a:cxnLst/>
            <a:rect r="r" b="b" t="t" l="l"/>
            <a:pathLst>
              <a:path h="10938119" w="1658098">
                <a:moveTo>
                  <a:pt x="0" y="0"/>
                </a:moveTo>
                <a:lnTo>
                  <a:pt x="1658098" y="0"/>
                </a:lnTo>
                <a:lnTo>
                  <a:pt x="1658098" y="10938120"/>
                </a:lnTo>
                <a:lnTo>
                  <a:pt x="0" y="10938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9011" t="-47987" r="-34680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569979" y="1028700"/>
            <a:ext cx="959145" cy="959145"/>
          </a:xfrm>
          <a:custGeom>
            <a:avLst/>
            <a:gdLst/>
            <a:ahLst/>
            <a:cxnLst/>
            <a:rect r="r" b="b" t="t" l="l"/>
            <a:pathLst>
              <a:path h="959145" w="959145">
                <a:moveTo>
                  <a:pt x="0" y="0"/>
                </a:moveTo>
                <a:lnTo>
                  <a:pt x="959145" y="0"/>
                </a:lnTo>
                <a:lnTo>
                  <a:pt x="959145" y="959145"/>
                </a:lnTo>
                <a:lnTo>
                  <a:pt x="0" y="959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569979" y="2819083"/>
            <a:ext cx="959145" cy="959145"/>
          </a:xfrm>
          <a:custGeom>
            <a:avLst/>
            <a:gdLst/>
            <a:ahLst/>
            <a:cxnLst/>
            <a:rect r="r" b="b" t="t" l="l"/>
            <a:pathLst>
              <a:path h="959145" w="959145">
                <a:moveTo>
                  <a:pt x="0" y="0"/>
                </a:moveTo>
                <a:lnTo>
                  <a:pt x="959145" y="0"/>
                </a:lnTo>
                <a:lnTo>
                  <a:pt x="959145" y="959145"/>
                </a:lnTo>
                <a:lnTo>
                  <a:pt x="0" y="9591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602086" y="5326527"/>
            <a:ext cx="959145" cy="959145"/>
          </a:xfrm>
          <a:custGeom>
            <a:avLst/>
            <a:gdLst/>
            <a:ahLst/>
            <a:cxnLst/>
            <a:rect r="r" b="b" t="t" l="l"/>
            <a:pathLst>
              <a:path h="959145" w="959145">
                <a:moveTo>
                  <a:pt x="0" y="0"/>
                </a:moveTo>
                <a:lnTo>
                  <a:pt x="959145" y="0"/>
                </a:lnTo>
                <a:lnTo>
                  <a:pt x="959145" y="959145"/>
                </a:lnTo>
                <a:lnTo>
                  <a:pt x="0" y="9591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7569979" y="7666356"/>
            <a:ext cx="959145" cy="959145"/>
          </a:xfrm>
          <a:custGeom>
            <a:avLst/>
            <a:gdLst/>
            <a:ahLst/>
            <a:cxnLst/>
            <a:rect r="r" b="b" t="t" l="l"/>
            <a:pathLst>
              <a:path h="959145" w="959145">
                <a:moveTo>
                  <a:pt x="0" y="0"/>
                </a:moveTo>
                <a:lnTo>
                  <a:pt x="959145" y="0"/>
                </a:lnTo>
                <a:lnTo>
                  <a:pt x="959145" y="959145"/>
                </a:lnTo>
                <a:lnTo>
                  <a:pt x="0" y="9591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-675946" y="8832603"/>
            <a:ext cx="2886906" cy="851395"/>
            <a:chOff x="0" y="0"/>
            <a:chExt cx="1722525" cy="508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49530"/>
              <a:ext cx="1722525" cy="408940"/>
            </a:xfrm>
            <a:custGeom>
              <a:avLst/>
              <a:gdLst/>
              <a:ahLst/>
              <a:cxnLst/>
              <a:rect r="r" b="b" t="t" l="l"/>
              <a:pathLst>
                <a:path h="408940" w="1722525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2080" y="173024"/>
            <a:ext cx="17905993" cy="9940952"/>
          </a:xfrm>
          <a:prstGeom prst="rect">
            <a:avLst/>
          </a:prstGeom>
          <a:solidFill>
            <a:srgbClr val="1B1A1A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0346495" y="173024"/>
            <a:ext cx="7731578" cy="9940952"/>
          </a:xfrm>
          <a:custGeom>
            <a:avLst/>
            <a:gdLst/>
            <a:ahLst/>
            <a:cxnLst/>
            <a:rect r="r" b="b" t="t" l="l"/>
            <a:pathLst>
              <a:path h="9940952" w="7731578">
                <a:moveTo>
                  <a:pt x="0" y="0"/>
                </a:moveTo>
                <a:lnTo>
                  <a:pt x="7731578" y="0"/>
                </a:lnTo>
                <a:lnTo>
                  <a:pt x="7731578" y="9940952"/>
                </a:lnTo>
                <a:lnTo>
                  <a:pt x="0" y="994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431" t="0" r="-46431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48864" y="3899655"/>
            <a:ext cx="8276558" cy="2668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00"/>
              </a:lnSpc>
            </a:pPr>
            <a:r>
              <a:rPr lang="en-US" sz="10200" spc="102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NEL CONTESTO IN CUI LAVORIAMO...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7200900"/>
            <a:ext cx="18288000" cy="30861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6572909" y="8991875"/>
            <a:ext cx="686391" cy="266425"/>
            <a:chOff x="0" y="0"/>
            <a:chExt cx="1105903" cy="4292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-5080"/>
              <a:ext cx="1105903" cy="434340"/>
            </a:xfrm>
            <a:custGeom>
              <a:avLst/>
              <a:gdLst/>
              <a:ahLst/>
              <a:cxnLst/>
              <a:rect r="r" b="b" t="t" l="l"/>
              <a:pathLst>
                <a:path h="434340" w="1105903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1B1A1A"/>
            </a:solidFill>
          </p:spPr>
        </p:sp>
      </p:grpSp>
      <p:sp>
        <p:nvSpPr>
          <p:cNvPr name="AutoShape 5" id="5"/>
          <p:cNvSpPr/>
          <p:nvPr/>
        </p:nvSpPr>
        <p:spPr>
          <a:xfrm rot="0">
            <a:off x="1028700" y="5143500"/>
            <a:ext cx="3189391" cy="4114800"/>
          </a:xfrm>
          <a:prstGeom prst="rect">
            <a:avLst/>
          </a:prstGeom>
          <a:solidFill>
            <a:srgbClr val="5CE1E6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1028700" y="1076325"/>
            <a:ext cx="14238823" cy="71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spc="250" b="true">
                <a:solidFill>
                  <a:srgbClr val="FFFFFF"/>
                </a:solidFill>
                <a:latin typeface="Muli Bold Bold"/>
                <a:ea typeface="Muli Bold Bold"/>
                <a:cs typeface="Muli Bold Bold"/>
                <a:sym typeface="Muli Bold Bold"/>
              </a:rPr>
              <a:t>"VOGLIO DIVENTARE UN E-SPORTIVO"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4843631" y="5143500"/>
            <a:ext cx="3189391" cy="4114800"/>
          </a:xfrm>
          <a:prstGeom prst="rect">
            <a:avLst/>
          </a:prstGeom>
          <a:solidFill>
            <a:srgbClr val="5CE1E6"/>
          </a:solidFill>
        </p:spPr>
      </p:sp>
      <p:sp>
        <p:nvSpPr>
          <p:cNvPr name="AutoShape 8" id="8"/>
          <p:cNvSpPr/>
          <p:nvPr/>
        </p:nvSpPr>
        <p:spPr>
          <a:xfrm rot="0">
            <a:off x="8658563" y="5143500"/>
            <a:ext cx="3189391" cy="4114800"/>
          </a:xfrm>
          <a:prstGeom prst="rect">
            <a:avLst/>
          </a:prstGeom>
          <a:solidFill>
            <a:srgbClr val="5CE1E6"/>
          </a:solidFill>
        </p:spPr>
      </p:sp>
      <p:sp>
        <p:nvSpPr>
          <p:cNvPr name="AutoShape 9" id="9"/>
          <p:cNvSpPr/>
          <p:nvPr/>
        </p:nvSpPr>
        <p:spPr>
          <a:xfrm rot="0">
            <a:off x="12473494" y="5143500"/>
            <a:ext cx="3189391" cy="4114800"/>
          </a:xfrm>
          <a:prstGeom prst="rect">
            <a:avLst/>
          </a:prstGeom>
          <a:solidFill>
            <a:srgbClr val="5CE1E6"/>
          </a:solidFill>
        </p:spPr>
      </p:sp>
      <p:grpSp>
        <p:nvGrpSpPr>
          <p:cNvPr name="Group 10" id="10"/>
          <p:cNvGrpSpPr/>
          <p:nvPr/>
        </p:nvGrpSpPr>
        <p:grpSpPr>
          <a:xfrm rot="0">
            <a:off x="1335125" y="3591957"/>
            <a:ext cx="2576541" cy="1062463"/>
            <a:chOff x="0" y="0"/>
            <a:chExt cx="3435388" cy="1416618"/>
          </a:xfrm>
        </p:grpSpPr>
        <p:sp>
          <p:nvSpPr>
            <p:cNvPr name="AutoShape 11" id="11"/>
            <p:cNvSpPr/>
            <p:nvPr/>
          </p:nvSpPr>
          <p:spPr>
            <a:xfrm rot="0">
              <a:off x="0" y="1403791"/>
              <a:ext cx="3435388" cy="12827"/>
            </a:xfrm>
            <a:prstGeom prst="rect">
              <a:avLst/>
            </a:prstGeom>
            <a:solidFill>
              <a:srgbClr val="7ED957"/>
            </a:solid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0" y="28575"/>
              <a:ext cx="3435388" cy="9228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50"/>
                </a:lnSpc>
              </a:pPr>
              <a:r>
                <a:rPr lang="en-US" sz="2500" b="true">
                  <a:solidFill>
                    <a:srgbClr val="FFFFFF"/>
                  </a:solidFill>
                  <a:latin typeface="Muli Regular Bold"/>
                  <a:ea typeface="Muli Regular Bold"/>
                  <a:cs typeface="Muli Regular Bold"/>
                  <a:sym typeface="Muli Regular Bold"/>
                </a:rPr>
                <a:t>Sezionare le sessioni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424062" y="5644515"/>
            <a:ext cx="2398666" cy="2365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800">
                <a:solidFill>
                  <a:srgbClr val="372E2E"/>
                </a:solidFill>
                <a:latin typeface="Muli Regular"/>
                <a:ea typeface="Muli Regular"/>
                <a:cs typeface="Muli Regular"/>
                <a:sym typeface="Muli Regular"/>
              </a:rPr>
              <a:t>Ridurre il tempo delle sessioni di allenamento riduce la predisposizione di chi usa i videogiochi come strumenti professionali.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238994" y="5644515"/>
            <a:ext cx="2398666" cy="2365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800">
                <a:solidFill>
                  <a:srgbClr val="372E2E"/>
                </a:solidFill>
                <a:latin typeface="Muli Regular"/>
                <a:ea typeface="Muli Regular"/>
                <a:cs typeface="Muli Regular"/>
                <a:sym typeface="Muli Regular"/>
              </a:rPr>
              <a:t>Alternare le sessioni con attività sportive o all'aperto può aiutare ad evitare che il gioco diventi l'attività preponderante del ragazzo.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053925" y="5644515"/>
            <a:ext cx="2398666" cy="2024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800">
                <a:solidFill>
                  <a:srgbClr val="372E2E"/>
                </a:solidFill>
                <a:latin typeface="Muli Regular"/>
                <a:ea typeface="Muli Regular"/>
                <a:cs typeface="Muli Regular"/>
                <a:sym typeface="Muli Regular"/>
              </a:rPr>
              <a:t>Bias in cui spesso cadono gli esportivi: allenarsi tanto non significa necessariamente farlo bene.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868857" y="5644515"/>
            <a:ext cx="2398666" cy="1001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800">
                <a:solidFill>
                  <a:srgbClr val="372E2E"/>
                </a:solidFill>
                <a:latin typeface="Muli Regular"/>
                <a:ea typeface="Muli Regular"/>
                <a:cs typeface="Muli Regular"/>
                <a:sym typeface="Muli Regular"/>
              </a:rPr>
              <a:t>Spiegare ai ragazzi il disturbo e come difendersi. 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5150057" y="3591957"/>
            <a:ext cx="2576541" cy="1062463"/>
            <a:chOff x="0" y="0"/>
            <a:chExt cx="3435388" cy="1416618"/>
          </a:xfrm>
        </p:grpSpPr>
        <p:sp>
          <p:nvSpPr>
            <p:cNvPr name="AutoShape 18" id="18"/>
            <p:cNvSpPr/>
            <p:nvPr/>
          </p:nvSpPr>
          <p:spPr>
            <a:xfrm rot="0">
              <a:off x="0" y="1403791"/>
              <a:ext cx="3435388" cy="12827"/>
            </a:xfrm>
            <a:prstGeom prst="rect">
              <a:avLst/>
            </a:prstGeom>
            <a:solidFill>
              <a:srgbClr val="7ED957"/>
            </a:solid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0" y="28575"/>
              <a:ext cx="3435388" cy="9228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50"/>
                </a:lnSpc>
              </a:pPr>
              <a:r>
                <a:rPr lang="en-US" sz="2500" b="true">
                  <a:solidFill>
                    <a:srgbClr val="FFFFFF"/>
                  </a:solidFill>
                  <a:latin typeface="Muli Regular Bold"/>
                  <a:ea typeface="Muli Regular Bold"/>
                  <a:cs typeface="Muli Regular Bold"/>
                  <a:sym typeface="Muli Regular Bold"/>
                </a:rPr>
                <a:t>Proporre attività esterne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8964988" y="3591957"/>
            <a:ext cx="2576541" cy="1403358"/>
            <a:chOff x="0" y="0"/>
            <a:chExt cx="3435388" cy="1871144"/>
          </a:xfrm>
        </p:grpSpPr>
        <p:sp>
          <p:nvSpPr>
            <p:cNvPr name="AutoShape 21" id="21"/>
            <p:cNvSpPr/>
            <p:nvPr/>
          </p:nvSpPr>
          <p:spPr>
            <a:xfrm rot="0">
              <a:off x="0" y="1858317"/>
              <a:ext cx="3435388" cy="12827"/>
            </a:xfrm>
            <a:prstGeom prst="rect">
              <a:avLst/>
            </a:prstGeom>
            <a:solidFill>
              <a:srgbClr val="7ED957"/>
            </a:solid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0" y="28575"/>
              <a:ext cx="3435388" cy="13773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50"/>
                </a:lnSpc>
              </a:pPr>
              <a:r>
                <a:rPr lang="en-US" sz="2500" b="true">
                  <a:solidFill>
                    <a:srgbClr val="FFFFFF"/>
                  </a:solidFill>
                  <a:latin typeface="Muli Regular Bold"/>
                  <a:ea typeface="Muli Regular Bold"/>
                  <a:cs typeface="Muli Regular Bold"/>
                  <a:sym typeface="Muli Regular Bold"/>
                </a:rPr>
                <a:t>Giocare tanto non vuol dire allenarsi bene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2779920" y="3591957"/>
            <a:ext cx="2576541" cy="721568"/>
            <a:chOff x="0" y="0"/>
            <a:chExt cx="3435388" cy="962091"/>
          </a:xfrm>
        </p:grpSpPr>
        <p:sp>
          <p:nvSpPr>
            <p:cNvPr name="AutoShape 24" id="24"/>
            <p:cNvSpPr/>
            <p:nvPr/>
          </p:nvSpPr>
          <p:spPr>
            <a:xfrm rot="0">
              <a:off x="0" y="949265"/>
              <a:ext cx="3435388" cy="12827"/>
            </a:xfrm>
            <a:prstGeom prst="rect">
              <a:avLst/>
            </a:prstGeom>
            <a:solidFill>
              <a:srgbClr val="7ED957"/>
            </a:solid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0" y="28575"/>
              <a:ext cx="3435388" cy="4682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50"/>
                </a:lnSpc>
              </a:pPr>
              <a:r>
                <a:rPr lang="en-US" sz="2500" b="true">
                  <a:solidFill>
                    <a:srgbClr val="FFFFFF"/>
                  </a:solidFill>
                  <a:latin typeface="Muli Regular Bold"/>
                  <a:ea typeface="Muli Regular Bold"/>
                  <a:cs typeface="Muli Regular Bold"/>
                  <a:sym typeface="Muli Regular Bold"/>
                </a:rPr>
                <a:t>Sensibilizzazione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2080" y="173024"/>
            <a:ext cx="17905993" cy="9940952"/>
          </a:xfrm>
          <a:prstGeom prst="rect">
            <a:avLst/>
          </a:prstGeom>
          <a:solidFill>
            <a:srgbClr val="1B1A1A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0346495" y="173024"/>
            <a:ext cx="7731578" cy="9940952"/>
          </a:xfrm>
          <a:custGeom>
            <a:avLst/>
            <a:gdLst/>
            <a:ahLst/>
            <a:cxnLst/>
            <a:rect r="r" b="b" t="t" l="l"/>
            <a:pathLst>
              <a:path h="9940952" w="7731578">
                <a:moveTo>
                  <a:pt x="0" y="0"/>
                </a:moveTo>
                <a:lnTo>
                  <a:pt x="7731578" y="0"/>
                </a:lnTo>
                <a:lnTo>
                  <a:pt x="7731578" y="9940952"/>
                </a:lnTo>
                <a:lnTo>
                  <a:pt x="0" y="994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7" t="0" r="-35717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48864" y="3899655"/>
            <a:ext cx="8276558" cy="2668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00"/>
              </a:lnSpc>
            </a:pPr>
            <a:r>
              <a:rPr lang="en-US" sz="10200" spc="102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GAMING DISORDER E TERAPIA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7200900"/>
            <a:ext cx="18288000" cy="30861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6572909" y="8991875"/>
            <a:ext cx="686391" cy="266425"/>
            <a:chOff x="0" y="0"/>
            <a:chExt cx="1105903" cy="4292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-5080"/>
              <a:ext cx="1105903" cy="434340"/>
            </a:xfrm>
            <a:custGeom>
              <a:avLst/>
              <a:gdLst/>
              <a:ahLst/>
              <a:cxnLst/>
              <a:rect r="r" b="b" t="t" l="l"/>
              <a:pathLst>
                <a:path h="434340" w="1105903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1B1A1A"/>
            </a:solidFill>
          </p:spPr>
        </p:sp>
      </p:grpSp>
      <p:sp>
        <p:nvSpPr>
          <p:cNvPr name="AutoShape 5" id="5"/>
          <p:cNvSpPr/>
          <p:nvPr/>
        </p:nvSpPr>
        <p:spPr>
          <a:xfrm rot="0">
            <a:off x="1028700" y="5143500"/>
            <a:ext cx="3189391" cy="4114800"/>
          </a:xfrm>
          <a:prstGeom prst="rect">
            <a:avLst/>
          </a:prstGeom>
          <a:solidFill>
            <a:srgbClr val="5F8CB4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1028700" y="1076325"/>
            <a:ext cx="14238823" cy="1406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spc="250" b="true">
                <a:solidFill>
                  <a:srgbClr val="FFFFFF"/>
                </a:solidFill>
                <a:latin typeface="Muli Bold Bold"/>
                <a:ea typeface="Muli Bold Bold"/>
                <a:cs typeface="Muli Bold Bold"/>
                <a:sym typeface="Muli Bold Bold"/>
              </a:rPr>
              <a:t>GAMING DISORDER: </a:t>
            </a:r>
            <a:r>
              <a:rPr lang="en-US" sz="5000" spc="250" b="true">
                <a:solidFill>
                  <a:srgbClr val="FFFFFF"/>
                </a:solidFill>
                <a:latin typeface="Muli Bold Bold"/>
                <a:ea typeface="Muli Bold Bold"/>
                <a:cs typeface="Muli Bold Bold"/>
                <a:sym typeface="Muli Bold Bold"/>
              </a:rPr>
              <a:t>COSA FARE?</a:t>
            </a:r>
          </a:p>
          <a:p>
            <a:pPr algn="l">
              <a:lnSpc>
                <a:spcPts val="5500"/>
              </a:lnSpc>
            </a:pPr>
          </a:p>
        </p:txBody>
      </p:sp>
      <p:sp>
        <p:nvSpPr>
          <p:cNvPr name="AutoShape 7" id="7"/>
          <p:cNvSpPr/>
          <p:nvPr/>
        </p:nvSpPr>
        <p:spPr>
          <a:xfrm rot="0">
            <a:off x="4843631" y="5143500"/>
            <a:ext cx="3189391" cy="4114800"/>
          </a:xfrm>
          <a:prstGeom prst="rect">
            <a:avLst/>
          </a:prstGeom>
          <a:solidFill>
            <a:srgbClr val="5F8CB4"/>
          </a:solidFill>
        </p:spPr>
      </p:sp>
      <p:sp>
        <p:nvSpPr>
          <p:cNvPr name="AutoShape 8" id="8"/>
          <p:cNvSpPr/>
          <p:nvPr/>
        </p:nvSpPr>
        <p:spPr>
          <a:xfrm rot="0">
            <a:off x="8658563" y="5143500"/>
            <a:ext cx="3189391" cy="4114800"/>
          </a:xfrm>
          <a:prstGeom prst="rect">
            <a:avLst/>
          </a:prstGeom>
          <a:solidFill>
            <a:srgbClr val="5F8CB4"/>
          </a:solidFill>
        </p:spPr>
      </p:sp>
      <p:sp>
        <p:nvSpPr>
          <p:cNvPr name="AutoShape 9" id="9"/>
          <p:cNvSpPr/>
          <p:nvPr/>
        </p:nvSpPr>
        <p:spPr>
          <a:xfrm rot="0">
            <a:off x="12473494" y="5143500"/>
            <a:ext cx="3189391" cy="4114800"/>
          </a:xfrm>
          <a:prstGeom prst="rect">
            <a:avLst/>
          </a:prstGeom>
          <a:solidFill>
            <a:srgbClr val="5F8CB4"/>
          </a:solidFill>
        </p:spPr>
      </p:sp>
      <p:grpSp>
        <p:nvGrpSpPr>
          <p:cNvPr name="Group 10" id="10"/>
          <p:cNvGrpSpPr/>
          <p:nvPr/>
        </p:nvGrpSpPr>
        <p:grpSpPr>
          <a:xfrm rot="0">
            <a:off x="1335125" y="3591957"/>
            <a:ext cx="2576541" cy="723520"/>
            <a:chOff x="0" y="0"/>
            <a:chExt cx="3435388" cy="964693"/>
          </a:xfrm>
        </p:grpSpPr>
        <p:sp>
          <p:nvSpPr>
            <p:cNvPr name="AutoShape 11" id="11"/>
            <p:cNvSpPr/>
            <p:nvPr/>
          </p:nvSpPr>
          <p:spPr>
            <a:xfrm rot="0">
              <a:off x="0" y="951866"/>
              <a:ext cx="3435388" cy="12827"/>
            </a:xfrm>
            <a:prstGeom prst="rect">
              <a:avLst/>
            </a:prstGeom>
            <a:solidFill>
              <a:srgbClr val="61B1E6"/>
            </a:solid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0" y="28575"/>
              <a:ext cx="3435388" cy="4708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50"/>
                </a:lnSpc>
              </a:pPr>
              <a:r>
                <a:rPr lang="en-US" sz="2500" b="true">
                  <a:solidFill>
                    <a:srgbClr val="FFFFFF"/>
                  </a:solidFill>
                  <a:latin typeface="Muli Regular Bold"/>
                  <a:ea typeface="Muli Regular Bold"/>
                  <a:cs typeface="Muli Regular Bold"/>
                  <a:sym typeface="Muli Regular Bold"/>
                </a:rPr>
                <a:t>Diagnosi?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424062" y="5644515"/>
            <a:ext cx="2398666" cy="2378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8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Anche se pochi alcuni test possono dare validi spunti diagnostici. </a:t>
            </a:r>
          </a:p>
          <a:p>
            <a:pPr algn="l">
              <a:lnSpc>
                <a:spcPts val="2700"/>
              </a:lnSpc>
            </a:pPr>
          </a:p>
          <a:p>
            <a:pPr algn="l">
              <a:lnSpc>
                <a:spcPts val="2700"/>
              </a:lnSpc>
            </a:pPr>
            <a:r>
              <a:rPr lang="en-US" sz="18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Consiglio: Test per il Disagio psico-digitale.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238994" y="5644515"/>
            <a:ext cx="2398666" cy="2024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8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Un percorso di educazione all'utilizzo dei videogiochi riduce notevolmente il rischio di incorrere in queste problematiche.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053925" y="5644515"/>
            <a:ext cx="2398666" cy="2721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8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Consigliato approccio multidisciplinare con farmacoterapia, psicoterapia (inizialmente online, soprattutto in caso di Hikikomori) e supporto assistenziale.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868857" y="5644515"/>
            <a:ext cx="2398666" cy="2378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8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Spesso le famiglie soffrono del malessere del paziente, diventa fondamentale stipulare una valida alleanza terapeutica anche con loro.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5150057" y="3591957"/>
            <a:ext cx="2576541" cy="721568"/>
            <a:chOff x="0" y="0"/>
            <a:chExt cx="3435388" cy="962091"/>
          </a:xfrm>
        </p:grpSpPr>
        <p:sp>
          <p:nvSpPr>
            <p:cNvPr name="AutoShape 18" id="18"/>
            <p:cNvSpPr/>
            <p:nvPr/>
          </p:nvSpPr>
          <p:spPr>
            <a:xfrm rot="0">
              <a:off x="0" y="949265"/>
              <a:ext cx="3435388" cy="12827"/>
            </a:xfrm>
            <a:prstGeom prst="rect">
              <a:avLst/>
            </a:prstGeom>
            <a:solidFill>
              <a:srgbClr val="61B1E6"/>
            </a:solid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0" y="28575"/>
              <a:ext cx="3435388" cy="4682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50"/>
                </a:lnSpc>
              </a:pPr>
              <a:r>
                <a:rPr lang="en-US" sz="2500" b="true">
                  <a:solidFill>
                    <a:srgbClr val="FFFFFF"/>
                  </a:solidFill>
                  <a:latin typeface="Muli Regular Bold"/>
                  <a:ea typeface="Muli Regular Bold"/>
                  <a:cs typeface="Muli Regular Bold"/>
                  <a:sym typeface="Muli Regular Bold"/>
                </a:rPr>
                <a:t>Sensibilizzazione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8964988" y="3591957"/>
            <a:ext cx="2576541" cy="723448"/>
            <a:chOff x="0" y="0"/>
            <a:chExt cx="3435388" cy="964598"/>
          </a:xfrm>
        </p:grpSpPr>
        <p:sp>
          <p:nvSpPr>
            <p:cNvPr name="AutoShape 21" id="21"/>
            <p:cNvSpPr/>
            <p:nvPr/>
          </p:nvSpPr>
          <p:spPr>
            <a:xfrm rot="0">
              <a:off x="0" y="951771"/>
              <a:ext cx="3435388" cy="12827"/>
            </a:xfrm>
            <a:prstGeom prst="rect">
              <a:avLst/>
            </a:prstGeom>
            <a:solidFill>
              <a:srgbClr val="61B1E6"/>
            </a:solid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0" y="28575"/>
              <a:ext cx="3435388" cy="4707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50"/>
                </a:lnSpc>
              </a:pPr>
              <a:r>
                <a:rPr lang="en-US" sz="2500" b="true">
                  <a:solidFill>
                    <a:srgbClr val="FFFFFF"/>
                  </a:solidFill>
                  <a:latin typeface="Muli Regular Bold"/>
                  <a:ea typeface="Muli Regular Bold"/>
                  <a:cs typeface="Muli Regular Bold"/>
                  <a:sym typeface="Muli Regular Bold"/>
                </a:rPr>
                <a:t>Terapia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2779920" y="3591957"/>
            <a:ext cx="2576541" cy="1066223"/>
            <a:chOff x="0" y="0"/>
            <a:chExt cx="3435388" cy="1421631"/>
          </a:xfrm>
        </p:grpSpPr>
        <p:sp>
          <p:nvSpPr>
            <p:cNvPr name="AutoShape 24" id="24"/>
            <p:cNvSpPr/>
            <p:nvPr/>
          </p:nvSpPr>
          <p:spPr>
            <a:xfrm rot="0">
              <a:off x="0" y="1408804"/>
              <a:ext cx="3435388" cy="12827"/>
            </a:xfrm>
            <a:prstGeom prst="rect">
              <a:avLst/>
            </a:prstGeom>
            <a:solidFill>
              <a:srgbClr val="61B1E6"/>
            </a:solid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0" y="28575"/>
              <a:ext cx="3435388" cy="9278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50"/>
                </a:lnSpc>
              </a:pPr>
              <a:r>
                <a:rPr lang="en-US" sz="2500" b="true">
                  <a:solidFill>
                    <a:srgbClr val="FFFFFF"/>
                  </a:solidFill>
                  <a:latin typeface="Muli Regular Bold"/>
                  <a:ea typeface="Muli Regular Bold"/>
                  <a:cs typeface="Muli Regular Bold"/>
                  <a:sym typeface="Muli Regular Bold"/>
                </a:rPr>
                <a:t>Sostegno famigliare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572909" y="8991875"/>
            <a:ext cx="686391" cy="266425"/>
            <a:chOff x="0" y="0"/>
            <a:chExt cx="1105903" cy="4292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-5080"/>
              <a:ext cx="1105903" cy="434340"/>
            </a:xfrm>
            <a:custGeom>
              <a:avLst/>
              <a:gdLst/>
              <a:ahLst/>
              <a:cxnLst/>
              <a:rect r="r" b="b" t="t" l="l"/>
              <a:pathLst>
                <a:path h="434340" w="1105903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981075"/>
            <a:ext cx="4814456" cy="1379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2"/>
              </a:lnSpc>
            </a:pPr>
            <a:r>
              <a:rPr lang="en-US" b="true" sz="4200" spc="121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PROTOCOLLO DI INTERVENTO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9008478" y="963846"/>
            <a:ext cx="8250822" cy="1526870"/>
            <a:chOff x="0" y="0"/>
            <a:chExt cx="11001096" cy="203582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9525"/>
              <a:ext cx="11001096" cy="733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266" b="true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CAPIRE LA MOTIVAZIONE 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857222"/>
              <a:ext cx="10997695" cy="11786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Cosa trova il paziente nel gioco? In che altri modi può soddisfare questa sua stessa necessità?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008478" y="3145186"/>
            <a:ext cx="8250822" cy="1984008"/>
            <a:chOff x="0" y="0"/>
            <a:chExt cx="11001096" cy="2645343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9525"/>
              <a:ext cx="11001096" cy="733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266" b="true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PROPORRE ALTRI GIOCHI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857222"/>
              <a:ext cx="10997695" cy="17881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Cominciare a ridurre il comportamento di abuso sostituendo l'oggetto, possibilmente con giochi di genere differente (desensibilizzazione graduale).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008478" y="5601257"/>
            <a:ext cx="8250822" cy="1526870"/>
            <a:chOff x="0" y="0"/>
            <a:chExt cx="11001096" cy="2035827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9525"/>
              <a:ext cx="11001096" cy="733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266" b="true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NUOVE ATTIVITÀ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857222"/>
              <a:ext cx="10997695" cy="11786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Inserimento graduale di nuove attività extraludiche, prima in casa e poi fuoricasa. 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008478" y="7666356"/>
            <a:ext cx="8250822" cy="1984008"/>
            <a:chOff x="0" y="0"/>
            <a:chExt cx="11001096" cy="2645343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9525"/>
              <a:ext cx="11001096" cy="733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266" b="true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REINSERIMENTO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857222"/>
              <a:ext cx="10997695" cy="17881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Nuovo inserimento sociale/scolastico/professionale con condivisi limiti di gioco.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6423560" y="-325560"/>
            <a:ext cx="1658098" cy="10938119"/>
          </a:xfrm>
          <a:custGeom>
            <a:avLst/>
            <a:gdLst/>
            <a:ahLst/>
            <a:cxnLst/>
            <a:rect r="r" b="b" t="t" l="l"/>
            <a:pathLst>
              <a:path h="10938119" w="1658098">
                <a:moveTo>
                  <a:pt x="0" y="0"/>
                </a:moveTo>
                <a:lnTo>
                  <a:pt x="1658098" y="0"/>
                </a:lnTo>
                <a:lnTo>
                  <a:pt x="1658098" y="10938120"/>
                </a:lnTo>
                <a:lnTo>
                  <a:pt x="0" y="10938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9011" t="-47987" r="-34680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569979" y="1028700"/>
            <a:ext cx="959145" cy="959145"/>
          </a:xfrm>
          <a:custGeom>
            <a:avLst/>
            <a:gdLst/>
            <a:ahLst/>
            <a:cxnLst/>
            <a:rect r="r" b="b" t="t" l="l"/>
            <a:pathLst>
              <a:path h="959145" w="959145">
                <a:moveTo>
                  <a:pt x="0" y="0"/>
                </a:moveTo>
                <a:lnTo>
                  <a:pt x="959145" y="0"/>
                </a:lnTo>
                <a:lnTo>
                  <a:pt x="959145" y="959145"/>
                </a:lnTo>
                <a:lnTo>
                  <a:pt x="0" y="959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569979" y="3145186"/>
            <a:ext cx="959145" cy="959145"/>
          </a:xfrm>
          <a:custGeom>
            <a:avLst/>
            <a:gdLst/>
            <a:ahLst/>
            <a:cxnLst/>
            <a:rect r="r" b="b" t="t" l="l"/>
            <a:pathLst>
              <a:path h="959145" w="959145">
                <a:moveTo>
                  <a:pt x="0" y="0"/>
                </a:moveTo>
                <a:lnTo>
                  <a:pt x="959145" y="0"/>
                </a:lnTo>
                <a:lnTo>
                  <a:pt x="959145" y="959145"/>
                </a:lnTo>
                <a:lnTo>
                  <a:pt x="0" y="9591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602086" y="5601257"/>
            <a:ext cx="959145" cy="959145"/>
          </a:xfrm>
          <a:custGeom>
            <a:avLst/>
            <a:gdLst/>
            <a:ahLst/>
            <a:cxnLst/>
            <a:rect r="r" b="b" t="t" l="l"/>
            <a:pathLst>
              <a:path h="959145" w="959145">
                <a:moveTo>
                  <a:pt x="0" y="0"/>
                </a:moveTo>
                <a:lnTo>
                  <a:pt x="959145" y="0"/>
                </a:lnTo>
                <a:lnTo>
                  <a:pt x="959145" y="959145"/>
                </a:lnTo>
                <a:lnTo>
                  <a:pt x="0" y="9591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7569979" y="7666356"/>
            <a:ext cx="959145" cy="959145"/>
          </a:xfrm>
          <a:custGeom>
            <a:avLst/>
            <a:gdLst/>
            <a:ahLst/>
            <a:cxnLst/>
            <a:rect r="r" b="b" t="t" l="l"/>
            <a:pathLst>
              <a:path h="959145" w="959145">
                <a:moveTo>
                  <a:pt x="0" y="0"/>
                </a:moveTo>
                <a:lnTo>
                  <a:pt x="959145" y="0"/>
                </a:lnTo>
                <a:lnTo>
                  <a:pt x="959145" y="959145"/>
                </a:lnTo>
                <a:lnTo>
                  <a:pt x="0" y="9591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-675946" y="8832603"/>
            <a:ext cx="2886906" cy="851395"/>
            <a:chOff x="0" y="0"/>
            <a:chExt cx="1722525" cy="508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49530"/>
              <a:ext cx="1722525" cy="408940"/>
            </a:xfrm>
            <a:custGeom>
              <a:avLst/>
              <a:gdLst/>
              <a:ahLst/>
              <a:cxnLst/>
              <a:rect r="r" b="b" t="t" l="l"/>
              <a:pathLst>
                <a:path h="408940" w="1722525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272783" cy="10287000"/>
          </a:xfrm>
          <a:custGeom>
            <a:avLst/>
            <a:gdLst/>
            <a:ahLst/>
            <a:cxnLst/>
            <a:rect r="r" b="b" t="t" l="l"/>
            <a:pathLst>
              <a:path h="10287000" w="7272783">
                <a:moveTo>
                  <a:pt x="0" y="0"/>
                </a:moveTo>
                <a:lnTo>
                  <a:pt x="7272783" y="0"/>
                </a:lnTo>
                <a:lnTo>
                  <a:pt x="72727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194" t="0" r="-5019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572909" y="8991875"/>
            <a:ext cx="686391" cy="266425"/>
            <a:chOff x="0" y="0"/>
            <a:chExt cx="1105903" cy="4292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-5080"/>
              <a:ext cx="1105903" cy="434340"/>
            </a:xfrm>
            <a:custGeom>
              <a:avLst/>
              <a:gdLst/>
              <a:ahLst/>
              <a:cxnLst/>
              <a:rect r="r" b="b" t="t" l="l"/>
              <a:pathLst>
                <a:path h="434340" w="1105903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8209276" y="2427163"/>
            <a:ext cx="7831127" cy="5432675"/>
            <a:chOff x="0" y="0"/>
            <a:chExt cx="10441503" cy="7243566"/>
          </a:xfrm>
        </p:grpSpPr>
        <p:sp>
          <p:nvSpPr>
            <p:cNvPr name="AutoShape 6" id="6"/>
            <p:cNvSpPr/>
            <p:nvPr/>
          </p:nvSpPr>
          <p:spPr>
            <a:xfrm rot="0">
              <a:off x="0" y="5710886"/>
              <a:ext cx="10441503" cy="12700"/>
            </a:xfrm>
            <a:prstGeom prst="rect">
              <a:avLst/>
            </a:prstGeom>
            <a:solidFill>
              <a:srgbClr val="4F88CB"/>
            </a:solidFill>
          </p:spPr>
        </p:sp>
        <p:sp>
          <p:nvSpPr>
            <p:cNvPr name="TextBox 7" id="7"/>
            <p:cNvSpPr txBox="true"/>
            <p:nvPr/>
          </p:nvSpPr>
          <p:spPr>
            <a:xfrm rot="0">
              <a:off x="0" y="66675"/>
              <a:ext cx="10441503" cy="50382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370"/>
                </a:lnSpc>
              </a:pPr>
              <a:r>
                <a:rPr lang="en-US" sz="6700" b="true">
                  <a:solidFill>
                    <a:srgbClr val="FFFFFF"/>
                  </a:solidFill>
                  <a:latin typeface="Muli Black"/>
                  <a:ea typeface="Muli Black"/>
                  <a:cs typeface="Muli Black"/>
                  <a:sym typeface="Muli Black"/>
                </a:rPr>
                <a:t>PERCHÈ I RAGAZZI GIOCANO AI VIDEOGIOCHI?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6262909"/>
              <a:ext cx="10441503" cy="9806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00"/>
                </a:lnSpc>
              </a:pPr>
            </a:p>
            <a:p>
              <a:pPr algn="l">
                <a:lnSpc>
                  <a:spcPts val="3000"/>
                </a:lnSpc>
              </a:pPr>
            </a:p>
          </p:txBody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57328" y="1028700"/>
            <a:ext cx="15421542" cy="1448289"/>
            <a:chOff x="0" y="0"/>
            <a:chExt cx="20562057" cy="1931052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20562057" cy="1931052"/>
            </a:xfrm>
            <a:prstGeom prst="rect">
              <a:avLst/>
            </a:prstGeom>
            <a:solidFill>
              <a:srgbClr val="145DA0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981371" y="462606"/>
              <a:ext cx="18194353" cy="1082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700"/>
                </a:lnSpc>
              </a:pPr>
              <a:r>
                <a:rPr lang="en-US" sz="5700">
                  <a:solidFill>
                    <a:srgbClr val="FFFFFF"/>
                  </a:solidFill>
                  <a:latin typeface="Gidole"/>
                  <a:ea typeface="Gidole"/>
                  <a:cs typeface="Gidole"/>
                  <a:sym typeface="Gidole"/>
                </a:rPr>
                <a:t>Motivazioni del videogioco (Olson, 2009)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3901827">
            <a:off x="6193055" y="5990507"/>
            <a:ext cx="1549865" cy="718750"/>
          </a:xfrm>
          <a:custGeom>
            <a:avLst/>
            <a:gdLst/>
            <a:ahLst/>
            <a:cxnLst/>
            <a:rect r="r" b="b" t="t" l="l"/>
            <a:pathLst>
              <a:path h="718750" w="1549865">
                <a:moveTo>
                  <a:pt x="0" y="0"/>
                </a:moveTo>
                <a:lnTo>
                  <a:pt x="1549865" y="0"/>
                </a:lnTo>
                <a:lnTo>
                  <a:pt x="1549865" y="718750"/>
                </a:lnTo>
                <a:lnTo>
                  <a:pt x="0" y="71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287245">
            <a:off x="5079766" y="5286899"/>
            <a:ext cx="1549865" cy="718750"/>
          </a:xfrm>
          <a:custGeom>
            <a:avLst/>
            <a:gdLst/>
            <a:ahLst/>
            <a:cxnLst/>
            <a:rect r="r" b="b" t="t" l="l"/>
            <a:pathLst>
              <a:path h="718750" w="1549865">
                <a:moveTo>
                  <a:pt x="0" y="0"/>
                </a:moveTo>
                <a:lnTo>
                  <a:pt x="1549866" y="0"/>
                </a:lnTo>
                <a:lnTo>
                  <a:pt x="1549866" y="718750"/>
                </a:lnTo>
                <a:lnTo>
                  <a:pt x="0" y="71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8100000">
            <a:off x="11666680" y="5545058"/>
            <a:ext cx="1549865" cy="718750"/>
          </a:xfrm>
          <a:custGeom>
            <a:avLst/>
            <a:gdLst/>
            <a:ahLst/>
            <a:cxnLst/>
            <a:rect r="r" b="b" t="t" l="l"/>
            <a:pathLst>
              <a:path h="718750" w="1549865">
                <a:moveTo>
                  <a:pt x="0" y="0"/>
                </a:moveTo>
                <a:lnTo>
                  <a:pt x="1549865" y="0"/>
                </a:lnTo>
                <a:lnTo>
                  <a:pt x="1549865" y="718750"/>
                </a:lnTo>
                <a:lnTo>
                  <a:pt x="0" y="71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311321">
            <a:off x="9252190" y="6002695"/>
            <a:ext cx="1549865" cy="718750"/>
          </a:xfrm>
          <a:custGeom>
            <a:avLst/>
            <a:gdLst/>
            <a:ahLst/>
            <a:cxnLst/>
            <a:rect r="r" b="b" t="t" l="l"/>
            <a:pathLst>
              <a:path h="718750" w="1549865">
                <a:moveTo>
                  <a:pt x="0" y="0"/>
                </a:moveTo>
                <a:lnTo>
                  <a:pt x="1549866" y="0"/>
                </a:lnTo>
                <a:lnTo>
                  <a:pt x="1549866" y="718750"/>
                </a:lnTo>
                <a:lnTo>
                  <a:pt x="0" y="71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6315075" y="3785282"/>
            <a:ext cx="5657850" cy="1906228"/>
            <a:chOff x="0" y="0"/>
            <a:chExt cx="1913890" cy="64482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913890" cy="644823"/>
            </a:xfrm>
            <a:custGeom>
              <a:avLst/>
              <a:gdLst/>
              <a:ahLst/>
              <a:cxnLst/>
              <a:rect r="r" b="b" t="t" l="l"/>
              <a:pathLst>
                <a:path h="644823" w="1913890">
                  <a:moveTo>
                    <a:pt x="0" y="0"/>
                  </a:moveTo>
                  <a:lnTo>
                    <a:pt x="0" y="644823"/>
                  </a:lnTo>
                  <a:lnTo>
                    <a:pt x="1913890" y="644823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583863"/>
                  </a:moveTo>
                  <a:lnTo>
                    <a:pt x="59690" y="583863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583863"/>
                  </a:lnTo>
                  <a:close/>
                </a:path>
              </a:pathLst>
            </a:custGeom>
            <a:solidFill>
              <a:srgbClr val="145DA0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5854699" y="4309105"/>
            <a:ext cx="6312594" cy="803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99"/>
              </a:lnSpc>
            </a:pPr>
            <a:r>
              <a:rPr lang="en-US" sz="5899">
                <a:solidFill>
                  <a:srgbClr val="100F0D"/>
                </a:solidFill>
                <a:latin typeface="Gidole"/>
                <a:ea typeface="Gidole"/>
                <a:cs typeface="Gidole"/>
                <a:sym typeface="Gidole"/>
              </a:rPr>
              <a:t>4 Motivazioni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-324890" y="5758216"/>
            <a:ext cx="6312594" cy="1274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100F0D"/>
                </a:solidFill>
                <a:latin typeface="Gidole"/>
                <a:ea typeface="Gidole"/>
                <a:cs typeface="Gidole"/>
                <a:sym typeface="Gidole"/>
              </a:rPr>
              <a:t>Divertimento e </a:t>
            </a:r>
          </a:p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100F0D"/>
                </a:solidFill>
                <a:latin typeface="Gidole"/>
                <a:ea typeface="Gidole"/>
                <a:cs typeface="Gidole"/>
                <a:sym typeface="Gidole"/>
              </a:rPr>
              <a:t>ricerca di emozioni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158778" y="7534255"/>
            <a:ext cx="6312594" cy="1274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100F0D"/>
                </a:solidFill>
                <a:latin typeface="Gidole"/>
                <a:ea typeface="Gidole"/>
                <a:cs typeface="Gidole"/>
                <a:sym typeface="Gidole"/>
              </a:rPr>
              <a:t>Distrazione</a:t>
            </a:r>
          </a:p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100F0D"/>
                </a:solidFill>
                <a:latin typeface="Gidole"/>
                <a:ea typeface="Gidole"/>
                <a:cs typeface="Gidole"/>
                <a:sym typeface="Gidole"/>
              </a:rPr>
              <a:t>e relax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975406" y="6474087"/>
            <a:ext cx="6312594" cy="1274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100F0D"/>
                </a:solidFill>
                <a:latin typeface="Gidole"/>
                <a:ea typeface="Gidole"/>
                <a:cs typeface="Gidole"/>
                <a:sym typeface="Gidole"/>
              </a:rPr>
              <a:t>Scoperta e</a:t>
            </a:r>
          </a:p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100F0D"/>
                </a:solidFill>
                <a:latin typeface="Gidole"/>
                <a:ea typeface="Gidole"/>
                <a:cs typeface="Gidole"/>
                <a:sym typeface="Gidole"/>
              </a:rPr>
              <a:t>apprendimento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620900" y="7534255"/>
            <a:ext cx="6312594" cy="1274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100F0D"/>
                </a:solidFill>
                <a:latin typeface="Gidole"/>
                <a:ea typeface="Gidole"/>
                <a:cs typeface="Gidole"/>
                <a:sym typeface="Gidole"/>
              </a:rPr>
              <a:t>Sfida con sè stessi</a:t>
            </a:r>
          </a:p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100F0D"/>
                </a:solidFill>
                <a:latin typeface="Gidole"/>
                <a:ea typeface="Gidole"/>
                <a:cs typeface="Gidole"/>
                <a:sym typeface="Gidole"/>
              </a:rPr>
              <a:t>e con gli altri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CE1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72080" y="173024"/>
            <a:ext cx="17905993" cy="9940952"/>
          </a:xfrm>
          <a:prstGeom prst="rect">
            <a:avLst/>
          </a:prstGeom>
          <a:solidFill>
            <a:srgbClr val="1B1A1A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0346495" y="173024"/>
            <a:ext cx="7731578" cy="9940952"/>
          </a:xfrm>
          <a:custGeom>
            <a:avLst/>
            <a:gdLst/>
            <a:ahLst/>
            <a:cxnLst/>
            <a:rect r="r" b="b" t="t" l="l"/>
            <a:pathLst>
              <a:path h="9940952" w="7731578">
                <a:moveTo>
                  <a:pt x="0" y="0"/>
                </a:moveTo>
                <a:lnTo>
                  <a:pt x="7731578" y="0"/>
                </a:lnTo>
                <a:lnTo>
                  <a:pt x="7731578" y="9940952"/>
                </a:lnTo>
                <a:lnTo>
                  <a:pt x="0" y="994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431" t="0" r="-46431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70966" y="4057468"/>
            <a:ext cx="8276558" cy="314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12000" spc="12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RICONOSCIMENTO TARDIVO?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4285" y="890657"/>
            <a:ext cx="12338758" cy="904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b="true" sz="5500" spc="159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VIDEOGIOCHI E BISOGNI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314285" y="5778961"/>
            <a:ext cx="4685709" cy="3482392"/>
            <a:chOff x="0" y="0"/>
            <a:chExt cx="6247612" cy="4643189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95250"/>
              <a:ext cx="6247612" cy="7419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96"/>
                </a:lnSpc>
              </a:pPr>
              <a:r>
                <a:rPr lang="en-US" sz="3200" spc="352">
                  <a:solidFill>
                    <a:srgbClr val="43B0F1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IDENTITARI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026519"/>
              <a:ext cx="6247612" cy="36166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Sia in termini di sperimentazione personale, sia nella mediazione con gli altri. L'avatar diventa uno strumento di informazione per il sè.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314285" y="3081895"/>
            <a:ext cx="4693522" cy="2225372"/>
          </a:xfrm>
          <a:custGeom>
            <a:avLst/>
            <a:gdLst/>
            <a:ahLst/>
            <a:cxnLst/>
            <a:rect r="r" b="b" t="t" l="l"/>
            <a:pathLst>
              <a:path h="2225372" w="4693522">
                <a:moveTo>
                  <a:pt x="0" y="0"/>
                </a:moveTo>
                <a:lnTo>
                  <a:pt x="4693522" y="0"/>
                </a:lnTo>
                <a:lnTo>
                  <a:pt x="4693522" y="2225372"/>
                </a:lnTo>
                <a:lnTo>
                  <a:pt x="0" y="2225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591" r="0" b="-14591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628887" y="5778961"/>
            <a:ext cx="4685709" cy="3025255"/>
            <a:chOff x="0" y="0"/>
            <a:chExt cx="6247612" cy="4033673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95250"/>
              <a:ext cx="6247612" cy="7419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96"/>
                </a:lnSpc>
              </a:pPr>
              <a:r>
                <a:rPr lang="en-US" sz="3200" spc="352">
                  <a:solidFill>
                    <a:srgbClr val="43B0F1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STIMA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026519"/>
              <a:ext cx="6247612" cy="30071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Il videogioco consente di aumentare il senso di competenza e di confrontarsi con gli altri in situazioni protette.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6628887" y="3081895"/>
            <a:ext cx="4693522" cy="2225372"/>
          </a:xfrm>
          <a:custGeom>
            <a:avLst/>
            <a:gdLst/>
            <a:ahLst/>
            <a:cxnLst/>
            <a:rect r="r" b="b" t="t" l="l"/>
            <a:pathLst>
              <a:path h="2225372" w="4693522">
                <a:moveTo>
                  <a:pt x="0" y="0"/>
                </a:moveTo>
                <a:lnTo>
                  <a:pt x="4693522" y="0"/>
                </a:lnTo>
                <a:lnTo>
                  <a:pt x="4693522" y="2225372"/>
                </a:lnTo>
                <a:lnTo>
                  <a:pt x="0" y="222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0391" r="0" b="-20391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1961295" y="5778961"/>
            <a:ext cx="4685709" cy="2965724"/>
            <a:chOff x="0" y="0"/>
            <a:chExt cx="6247612" cy="3954299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85725"/>
              <a:ext cx="6247612" cy="6530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84"/>
                </a:lnSpc>
              </a:pPr>
              <a:r>
                <a:rPr lang="en-US" sz="2800" spc="308">
                  <a:solidFill>
                    <a:srgbClr val="43B0F1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AUTOREALIZZAZIONE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947145"/>
              <a:ext cx="6247612" cy="30071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La realtà digitale è maggiormente adattabile ai propri desideri, diventando più sicura per persone maggiormente vulnerabili.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1961295" y="3081895"/>
            <a:ext cx="4693522" cy="2225372"/>
          </a:xfrm>
          <a:custGeom>
            <a:avLst/>
            <a:gdLst/>
            <a:ahLst/>
            <a:cxnLst/>
            <a:rect r="r" b="b" t="t" l="l"/>
            <a:pathLst>
              <a:path h="2225372" w="4693522">
                <a:moveTo>
                  <a:pt x="0" y="0"/>
                </a:moveTo>
                <a:lnTo>
                  <a:pt x="4693522" y="0"/>
                </a:lnTo>
                <a:lnTo>
                  <a:pt x="4693522" y="2225372"/>
                </a:lnTo>
                <a:lnTo>
                  <a:pt x="0" y="2225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0391" r="0" b="-20391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945" r="0" b="-12945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572909" y="8991875"/>
            <a:ext cx="686391" cy="266425"/>
            <a:chOff x="0" y="0"/>
            <a:chExt cx="1105903" cy="4292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-5080"/>
              <a:ext cx="1105903" cy="434340"/>
            </a:xfrm>
            <a:custGeom>
              <a:avLst/>
              <a:gdLst/>
              <a:ahLst/>
              <a:cxnLst/>
              <a:rect r="r" b="b" t="t" l="l"/>
              <a:pathLst>
                <a:path h="434340" w="1105903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423560" y="-325560"/>
            <a:ext cx="1658098" cy="10938119"/>
          </a:xfrm>
          <a:custGeom>
            <a:avLst/>
            <a:gdLst/>
            <a:ahLst/>
            <a:cxnLst/>
            <a:rect r="r" b="b" t="t" l="l"/>
            <a:pathLst>
              <a:path h="10938119" w="1658098">
                <a:moveTo>
                  <a:pt x="0" y="0"/>
                </a:moveTo>
                <a:lnTo>
                  <a:pt x="1658098" y="0"/>
                </a:lnTo>
                <a:lnTo>
                  <a:pt x="1658098" y="10938120"/>
                </a:lnTo>
                <a:lnTo>
                  <a:pt x="0" y="10938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9011" t="-47987" r="-34680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69979" y="1028700"/>
            <a:ext cx="959145" cy="959145"/>
          </a:xfrm>
          <a:custGeom>
            <a:avLst/>
            <a:gdLst/>
            <a:ahLst/>
            <a:cxnLst/>
            <a:rect r="r" b="b" t="t" l="l"/>
            <a:pathLst>
              <a:path h="959145" w="959145">
                <a:moveTo>
                  <a:pt x="0" y="0"/>
                </a:moveTo>
                <a:lnTo>
                  <a:pt x="959145" y="0"/>
                </a:lnTo>
                <a:lnTo>
                  <a:pt x="959145" y="959145"/>
                </a:lnTo>
                <a:lnTo>
                  <a:pt x="0" y="959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69979" y="3145186"/>
            <a:ext cx="959145" cy="959145"/>
          </a:xfrm>
          <a:custGeom>
            <a:avLst/>
            <a:gdLst/>
            <a:ahLst/>
            <a:cxnLst/>
            <a:rect r="r" b="b" t="t" l="l"/>
            <a:pathLst>
              <a:path h="959145" w="959145">
                <a:moveTo>
                  <a:pt x="0" y="0"/>
                </a:moveTo>
                <a:lnTo>
                  <a:pt x="959145" y="0"/>
                </a:lnTo>
                <a:lnTo>
                  <a:pt x="959145" y="959145"/>
                </a:lnTo>
                <a:lnTo>
                  <a:pt x="0" y="9591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602086" y="5601257"/>
            <a:ext cx="959145" cy="959145"/>
          </a:xfrm>
          <a:custGeom>
            <a:avLst/>
            <a:gdLst/>
            <a:ahLst/>
            <a:cxnLst/>
            <a:rect r="r" b="b" t="t" l="l"/>
            <a:pathLst>
              <a:path h="959145" w="959145">
                <a:moveTo>
                  <a:pt x="0" y="0"/>
                </a:moveTo>
                <a:lnTo>
                  <a:pt x="959145" y="0"/>
                </a:lnTo>
                <a:lnTo>
                  <a:pt x="959145" y="959145"/>
                </a:lnTo>
                <a:lnTo>
                  <a:pt x="0" y="9591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569979" y="7666356"/>
            <a:ext cx="959145" cy="959145"/>
          </a:xfrm>
          <a:custGeom>
            <a:avLst/>
            <a:gdLst/>
            <a:ahLst/>
            <a:cxnLst/>
            <a:rect r="r" b="b" t="t" l="l"/>
            <a:pathLst>
              <a:path h="959145" w="959145">
                <a:moveTo>
                  <a:pt x="0" y="0"/>
                </a:moveTo>
                <a:lnTo>
                  <a:pt x="959145" y="0"/>
                </a:lnTo>
                <a:lnTo>
                  <a:pt x="959145" y="959145"/>
                </a:lnTo>
                <a:lnTo>
                  <a:pt x="0" y="9591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675946" y="8832603"/>
            <a:ext cx="2886906" cy="851395"/>
            <a:chOff x="0" y="0"/>
            <a:chExt cx="1722525" cy="508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49530"/>
              <a:ext cx="1722525" cy="408940"/>
            </a:xfrm>
            <a:custGeom>
              <a:avLst/>
              <a:gdLst/>
              <a:ahLst/>
              <a:cxnLst/>
              <a:rect r="r" b="b" t="t" l="l"/>
              <a:pathLst>
                <a:path h="408940" w="1722525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  <p:grpSp>
        <p:nvGrpSpPr>
          <p:cNvPr name="Group 11" id="11"/>
          <p:cNvGrpSpPr/>
          <p:nvPr/>
        </p:nvGrpSpPr>
        <p:grpSpPr>
          <a:xfrm rot="-1973885">
            <a:off x="4050839" y="3812094"/>
            <a:ext cx="3747928" cy="2030013"/>
            <a:chOff x="0" y="0"/>
            <a:chExt cx="987109" cy="53465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87109" cy="534654"/>
            </a:xfrm>
            <a:custGeom>
              <a:avLst/>
              <a:gdLst/>
              <a:ahLst/>
              <a:cxnLst/>
              <a:rect r="r" b="b" t="t" l="l"/>
              <a:pathLst>
                <a:path h="534654" w="987109">
                  <a:moveTo>
                    <a:pt x="987109" y="267327"/>
                  </a:moveTo>
                  <a:lnTo>
                    <a:pt x="580709" y="0"/>
                  </a:lnTo>
                  <a:lnTo>
                    <a:pt x="580709" y="203200"/>
                  </a:lnTo>
                  <a:lnTo>
                    <a:pt x="0" y="203200"/>
                  </a:lnTo>
                  <a:lnTo>
                    <a:pt x="0" y="331454"/>
                  </a:lnTo>
                  <a:lnTo>
                    <a:pt x="580709" y="331454"/>
                  </a:lnTo>
                  <a:lnTo>
                    <a:pt x="580709" y="534654"/>
                  </a:lnTo>
                  <a:lnTo>
                    <a:pt x="987109" y="267327"/>
                  </a:ln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231775"/>
              <a:ext cx="885509" cy="996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4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028700" y="981075"/>
            <a:ext cx="4814456" cy="1379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2"/>
              </a:lnSpc>
            </a:pPr>
            <a:r>
              <a:rPr lang="en-US" b="true" sz="4200" spc="121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PROTOCOLLO DI INTERVENTO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9008478" y="963846"/>
            <a:ext cx="8250822" cy="1526870"/>
            <a:chOff x="0" y="0"/>
            <a:chExt cx="11001096" cy="2035827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9525"/>
              <a:ext cx="11001096" cy="733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266" b="true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CAPIRE LA MOTIVAZIONE 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857222"/>
              <a:ext cx="10997695" cy="11786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Cosa trova il paziente nel gioco? In che altri modi può soddisfare questa sua stessa necessità?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008478" y="3145186"/>
            <a:ext cx="8250822" cy="1984008"/>
            <a:chOff x="0" y="0"/>
            <a:chExt cx="11001096" cy="2645343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-9525"/>
              <a:ext cx="11001096" cy="733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266" b="true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PROPORRE ALTRI GIOCHI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857222"/>
              <a:ext cx="10997695" cy="17881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Cominciare a ridurre il comportamento di abuso sostituendo l'oggetto, possibilmente con giochi di genere differente (desensibilizzazione graduale).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008478" y="5601257"/>
            <a:ext cx="8250822" cy="1526870"/>
            <a:chOff x="0" y="0"/>
            <a:chExt cx="11001096" cy="2035827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-9525"/>
              <a:ext cx="11001096" cy="733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266" b="true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NUOVE ATTIVITÀ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857222"/>
              <a:ext cx="10997695" cy="11786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Inserimento graduale di nuove attività extraludiche, prima in casa e poi fuoricasa. 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9008478" y="7666356"/>
            <a:ext cx="8250822" cy="1984008"/>
            <a:chOff x="0" y="0"/>
            <a:chExt cx="11001096" cy="2645343"/>
          </a:xfrm>
        </p:grpSpPr>
        <p:sp>
          <p:nvSpPr>
            <p:cNvPr name="TextBox 25" id="25"/>
            <p:cNvSpPr txBox="true"/>
            <p:nvPr/>
          </p:nvSpPr>
          <p:spPr>
            <a:xfrm rot="0">
              <a:off x="0" y="-9525"/>
              <a:ext cx="11001096" cy="733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266" b="true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REINSERIMENTO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857222"/>
              <a:ext cx="10997695" cy="17881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Nuovo inserimento sociale/scolastico/professionale con condivisi limiti di gioco.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750147" cy="10287000"/>
          </a:xfrm>
          <a:custGeom>
            <a:avLst/>
            <a:gdLst/>
            <a:ahLst/>
            <a:cxnLst/>
            <a:rect r="r" b="b" t="t" l="l"/>
            <a:pathLst>
              <a:path h="10287000" w="6750147">
                <a:moveTo>
                  <a:pt x="0" y="0"/>
                </a:moveTo>
                <a:lnTo>
                  <a:pt x="6750147" y="0"/>
                </a:lnTo>
                <a:lnTo>
                  <a:pt x="675014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154" t="0" r="-64154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572909" y="8991875"/>
            <a:ext cx="686391" cy="266425"/>
            <a:chOff x="0" y="0"/>
            <a:chExt cx="1105903" cy="4292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-5080"/>
              <a:ext cx="1105903" cy="434340"/>
            </a:xfrm>
            <a:custGeom>
              <a:avLst/>
              <a:gdLst/>
              <a:ahLst/>
              <a:cxnLst/>
              <a:rect r="r" b="b" t="t" l="l"/>
              <a:pathLst>
                <a:path h="434340" w="1105903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AutoShape 5" id="5"/>
          <p:cNvSpPr/>
          <p:nvPr/>
        </p:nvSpPr>
        <p:spPr>
          <a:xfrm rot="0">
            <a:off x="8284427" y="4983271"/>
            <a:ext cx="1512847" cy="1448553"/>
          </a:xfrm>
          <a:prstGeom prst="rect">
            <a:avLst/>
          </a:prstGeom>
          <a:solidFill>
            <a:srgbClr val="5CE1E6"/>
          </a:solidFill>
        </p:spPr>
      </p:sp>
      <p:sp>
        <p:nvSpPr>
          <p:cNvPr name="AutoShape 6" id="6"/>
          <p:cNvSpPr/>
          <p:nvPr/>
        </p:nvSpPr>
        <p:spPr>
          <a:xfrm rot="0">
            <a:off x="8284427" y="7062577"/>
            <a:ext cx="1512847" cy="1448553"/>
          </a:xfrm>
          <a:prstGeom prst="rect">
            <a:avLst/>
          </a:prstGeom>
          <a:solidFill>
            <a:srgbClr val="5CE1E6"/>
          </a:solidFill>
        </p:spPr>
      </p:sp>
      <p:sp>
        <p:nvSpPr>
          <p:cNvPr name="AutoShape 7" id="7"/>
          <p:cNvSpPr/>
          <p:nvPr/>
        </p:nvSpPr>
        <p:spPr>
          <a:xfrm rot="0">
            <a:off x="8284427" y="2903965"/>
            <a:ext cx="1512847" cy="1448553"/>
          </a:xfrm>
          <a:prstGeom prst="rect">
            <a:avLst/>
          </a:prstGeom>
          <a:solidFill>
            <a:srgbClr val="5CE1E6"/>
          </a:solidFill>
        </p:spPr>
      </p:sp>
      <p:sp>
        <p:nvSpPr>
          <p:cNvPr name="Freeform 8" id="8"/>
          <p:cNvSpPr/>
          <p:nvPr/>
        </p:nvSpPr>
        <p:spPr>
          <a:xfrm flipH="false" flipV="false" rot="0">
            <a:off x="8531835" y="5145100"/>
            <a:ext cx="1018030" cy="1124896"/>
          </a:xfrm>
          <a:custGeom>
            <a:avLst/>
            <a:gdLst/>
            <a:ahLst/>
            <a:cxnLst/>
            <a:rect r="r" b="b" t="t" l="l"/>
            <a:pathLst>
              <a:path h="1124896" w="1018030">
                <a:moveTo>
                  <a:pt x="0" y="0"/>
                </a:moveTo>
                <a:lnTo>
                  <a:pt x="1018030" y="0"/>
                </a:lnTo>
                <a:lnTo>
                  <a:pt x="1018030" y="1124895"/>
                </a:lnTo>
                <a:lnTo>
                  <a:pt x="0" y="11248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598683" y="3194114"/>
            <a:ext cx="884334" cy="868255"/>
          </a:xfrm>
          <a:custGeom>
            <a:avLst/>
            <a:gdLst/>
            <a:ahLst/>
            <a:cxnLst/>
            <a:rect r="r" b="b" t="t" l="l"/>
            <a:pathLst>
              <a:path h="868255" w="884334">
                <a:moveTo>
                  <a:pt x="0" y="0"/>
                </a:moveTo>
                <a:lnTo>
                  <a:pt x="884334" y="0"/>
                </a:lnTo>
                <a:lnTo>
                  <a:pt x="884334" y="868255"/>
                </a:lnTo>
                <a:lnTo>
                  <a:pt x="0" y="8682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46334" y="7355749"/>
            <a:ext cx="789032" cy="887460"/>
          </a:xfrm>
          <a:custGeom>
            <a:avLst/>
            <a:gdLst/>
            <a:ahLst/>
            <a:cxnLst/>
            <a:rect r="r" b="b" t="t" l="l"/>
            <a:pathLst>
              <a:path h="887460" w="789032">
                <a:moveTo>
                  <a:pt x="0" y="0"/>
                </a:moveTo>
                <a:lnTo>
                  <a:pt x="789032" y="0"/>
                </a:lnTo>
                <a:lnTo>
                  <a:pt x="789032" y="887459"/>
                </a:lnTo>
                <a:lnTo>
                  <a:pt x="0" y="8874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593856" y="3126780"/>
            <a:ext cx="6969693" cy="1031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49"/>
              </a:lnSpc>
            </a:pPr>
            <a:r>
              <a:rPr lang="en-US" sz="2499" b="true">
                <a:solidFill>
                  <a:srgbClr val="5CE1E6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NON TOGLIERE IL VIDEOGIOCO DI COLPO: </a:t>
            </a:r>
          </a:p>
          <a:p>
            <a:pPr algn="just">
              <a:lnSpc>
                <a:spcPts val="2750"/>
              </a:lnSpc>
            </a:pPr>
            <a:r>
              <a:rPr lang="en-US" sz="2500" b="true">
                <a:solidFill>
                  <a:srgbClr val="F4F4F4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Ne conseguirrebbe una reazione opposta di forte malessere per il paziente.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593856" y="5034698"/>
            <a:ext cx="6969693" cy="1374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49"/>
              </a:lnSpc>
            </a:pPr>
            <a:r>
              <a:rPr lang="en-US" sz="2499" b="true">
                <a:solidFill>
                  <a:srgbClr val="5CE1E6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Non forzare il paziente a fare step che non sente suoi: </a:t>
            </a:r>
          </a:p>
          <a:p>
            <a:pPr algn="just">
              <a:lnSpc>
                <a:spcPts val="2750"/>
              </a:lnSpc>
            </a:pPr>
            <a:r>
              <a:rPr lang="en-US" sz="2500" b="true">
                <a:solidFill>
                  <a:srgbClr val="F4F4F4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Un obbligo prematuro conduce ad una rottura dell'alleanza terapeutica.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84427" y="1094561"/>
            <a:ext cx="7799851" cy="711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b="true">
                <a:solidFill>
                  <a:srgbClr val="FFFFFF"/>
                </a:solidFill>
                <a:latin typeface="Muli Bold Bold"/>
                <a:ea typeface="Muli Bold Bold"/>
                <a:cs typeface="Muli Bold Bold"/>
                <a:sym typeface="Muli Bold Bold"/>
              </a:rPr>
              <a:t>ATTENZIONE A: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603381" y="6942617"/>
            <a:ext cx="6969693" cy="1717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49"/>
              </a:lnSpc>
            </a:pPr>
            <a:r>
              <a:rPr lang="en-US" sz="2499" b="true">
                <a:solidFill>
                  <a:srgbClr val="5CE1E6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Porsi obiettivi raggiungibili:</a:t>
            </a:r>
          </a:p>
          <a:p>
            <a:pPr algn="just">
              <a:lnSpc>
                <a:spcPts val="2750"/>
              </a:lnSpc>
            </a:pPr>
            <a:r>
              <a:rPr lang="en-US" sz="2500" b="true">
                <a:solidFill>
                  <a:srgbClr val="F4F4F4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Questo rinforza il lavoro del paziente permettendogli di progredire e evita che questo si demoralizzi aumentando il comportamento di gioco.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2131149" y="3523236"/>
            <a:ext cx="3618508" cy="9626"/>
          </a:xfrm>
          <a:prstGeom prst="rect">
            <a:avLst/>
          </a:prstGeom>
          <a:solidFill>
            <a:srgbClr val="61B1E6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170059" y="2591361"/>
            <a:ext cx="614129" cy="517404"/>
          </a:xfrm>
          <a:custGeom>
            <a:avLst/>
            <a:gdLst/>
            <a:ahLst/>
            <a:cxnLst/>
            <a:rect r="r" b="b" t="t" l="l"/>
            <a:pathLst>
              <a:path h="517404" w="614129">
                <a:moveTo>
                  <a:pt x="0" y="0"/>
                </a:moveTo>
                <a:lnTo>
                  <a:pt x="614129" y="0"/>
                </a:lnTo>
                <a:lnTo>
                  <a:pt x="614129" y="517404"/>
                </a:lnTo>
                <a:lnTo>
                  <a:pt x="0" y="517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2131149" y="4526561"/>
            <a:ext cx="3618508" cy="9626"/>
          </a:xfrm>
          <a:prstGeom prst="rect">
            <a:avLst/>
          </a:prstGeom>
          <a:solidFill>
            <a:srgbClr val="61B1E6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177350" y="3793713"/>
            <a:ext cx="614129" cy="517404"/>
          </a:xfrm>
          <a:custGeom>
            <a:avLst/>
            <a:gdLst/>
            <a:ahLst/>
            <a:cxnLst/>
            <a:rect r="r" b="b" t="t" l="l"/>
            <a:pathLst>
              <a:path h="517404" w="614129">
                <a:moveTo>
                  <a:pt x="0" y="0"/>
                </a:moveTo>
                <a:lnTo>
                  <a:pt x="614129" y="0"/>
                </a:lnTo>
                <a:lnTo>
                  <a:pt x="614129" y="517403"/>
                </a:lnTo>
                <a:lnTo>
                  <a:pt x="0" y="517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0">
            <a:off x="2131149" y="5625058"/>
            <a:ext cx="3618508" cy="9626"/>
          </a:xfrm>
          <a:prstGeom prst="rect">
            <a:avLst/>
          </a:prstGeom>
          <a:solidFill>
            <a:srgbClr val="61B1E6"/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1177350" y="4813855"/>
            <a:ext cx="614129" cy="517404"/>
          </a:xfrm>
          <a:custGeom>
            <a:avLst/>
            <a:gdLst/>
            <a:ahLst/>
            <a:cxnLst/>
            <a:rect r="r" b="b" t="t" l="l"/>
            <a:pathLst>
              <a:path h="517404" w="614129">
                <a:moveTo>
                  <a:pt x="0" y="0"/>
                </a:moveTo>
                <a:lnTo>
                  <a:pt x="614129" y="0"/>
                </a:lnTo>
                <a:lnTo>
                  <a:pt x="614129" y="517404"/>
                </a:lnTo>
                <a:lnTo>
                  <a:pt x="0" y="517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 rot="0">
            <a:off x="2131149" y="6494004"/>
            <a:ext cx="3618508" cy="9626"/>
          </a:xfrm>
          <a:prstGeom prst="rect">
            <a:avLst/>
          </a:prstGeom>
          <a:solidFill>
            <a:srgbClr val="61B1E6"/>
          </a:solidFill>
        </p:spPr>
      </p:sp>
      <p:sp>
        <p:nvSpPr>
          <p:cNvPr name="Freeform 9" id="9"/>
          <p:cNvSpPr/>
          <p:nvPr/>
        </p:nvSpPr>
        <p:spPr>
          <a:xfrm flipH="false" flipV="false" rot="0">
            <a:off x="1177350" y="5863979"/>
            <a:ext cx="614129" cy="517404"/>
          </a:xfrm>
          <a:custGeom>
            <a:avLst/>
            <a:gdLst/>
            <a:ahLst/>
            <a:cxnLst/>
            <a:rect r="r" b="b" t="t" l="l"/>
            <a:pathLst>
              <a:path h="517404" w="614129">
                <a:moveTo>
                  <a:pt x="0" y="0"/>
                </a:moveTo>
                <a:lnTo>
                  <a:pt x="614129" y="0"/>
                </a:lnTo>
                <a:lnTo>
                  <a:pt x="614129" y="517404"/>
                </a:lnTo>
                <a:lnTo>
                  <a:pt x="0" y="517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0" id="10"/>
          <p:cNvSpPr/>
          <p:nvPr/>
        </p:nvSpPr>
        <p:spPr>
          <a:xfrm rot="0">
            <a:off x="2131149" y="7967354"/>
            <a:ext cx="3618508" cy="9626"/>
          </a:xfrm>
          <a:prstGeom prst="rect">
            <a:avLst/>
          </a:prstGeom>
          <a:solidFill>
            <a:srgbClr val="61B1E6"/>
          </a:solidFill>
        </p:spPr>
      </p:sp>
      <p:sp>
        <p:nvSpPr>
          <p:cNvPr name="TextBox 11" id="11"/>
          <p:cNvSpPr txBox="true"/>
          <p:nvPr/>
        </p:nvSpPr>
        <p:spPr>
          <a:xfrm rot="0">
            <a:off x="1170059" y="1094561"/>
            <a:ext cx="13622345" cy="1399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 spc="250" b="true">
                <a:solidFill>
                  <a:srgbClr val="FFFFFF"/>
                </a:solidFill>
                <a:latin typeface="Muli Bold Bold"/>
                <a:ea typeface="Muli Bold Bold"/>
                <a:cs typeface="Muli Bold Bold"/>
                <a:sym typeface="Muli Bold Bold"/>
              </a:rPr>
              <a:t>BIBLIOGRAFIA &amp; APPROFONDIMENTI</a:t>
            </a:r>
          </a:p>
          <a:p>
            <a:pPr algn="l">
              <a:lnSpc>
                <a:spcPts val="5500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28700" y="6986310"/>
            <a:ext cx="911429" cy="630025"/>
          </a:xfrm>
          <a:custGeom>
            <a:avLst/>
            <a:gdLst/>
            <a:ahLst/>
            <a:cxnLst/>
            <a:rect r="r" b="b" t="t" l="l"/>
            <a:pathLst>
              <a:path h="630025" w="911429">
                <a:moveTo>
                  <a:pt x="0" y="0"/>
                </a:moveTo>
                <a:lnTo>
                  <a:pt x="911429" y="0"/>
                </a:lnTo>
                <a:lnTo>
                  <a:pt x="911429" y="630025"/>
                </a:lnTo>
                <a:lnTo>
                  <a:pt x="0" y="630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138439" y="2521868"/>
            <a:ext cx="15411361" cy="684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500" b="true">
                <a:solidFill>
                  <a:srgbClr val="FFFFFF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DENTRO IL VIDEOGIOCO: VIAGGIO NELLA PSICOLOGIA DEI VIDEOGIOCHI E NEI SUOI AMBITI APPLICATIVI (Bocci, 2019)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131149" y="3894667"/>
            <a:ext cx="12668546" cy="344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500" b="true">
                <a:solidFill>
                  <a:srgbClr val="FFFFFF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PSICOLOGIA DEI VIDEOGIOCHI (Triberti e Argenton, 2013)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131149" y="4842430"/>
            <a:ext cx="14792246" cy="344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500" b="true">
                <a:solidFill>
                  <a:srgbClr val="FFFFFF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FIGLI E VIDEOGIOCHI: ISTRUZIONI PER L'USO (Cantoia, Romeo e Besana, 2011)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131149" y="5892554"/>
            <a:ext cx="14792246" cy="344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500" b="true">
                <a:solidFill>
                  <a:srgbClr val="FFFFFF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VIDEOGAME EDUCATION (Felini, 2012)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138439" y="7014885"/>
            <a:ext cx="14792246" cy="684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500" b="true">
                <a:solidFill>
                  <a:srgbClr val="FFFFFF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PERCHÈ FARE EDUCAZIONE AI VIDEOGIOCHI NELLE SCUOLE? (Brussolo, 2019 - www.horizonpsytech.com)</a:t>
            </a:r>
          </a:p>
        </p:txBody>
      </p:sp>
      <p:sp>
        <p:nvSpPr>
          <p:cNvPr name="AutoShape 18" id="18"/>
          <p:cNvSpPr/>
          <p:nvPr/>
        </p:nvSpPr>
        <p:spPr>
          <a:xfrm rot="0">
            <a:off x="2131149" y="9044023"/>
            <a:ext cx="3618508" cy="9626"/>
          </a:xfrm>
          <a:prstGeom prst="rect">
            <a:avLst/>
          </a:prstGeom>
          <a:solidFill>
            <a:srgbClr val="61B1E6"/>
          </a:solidFill>
        </p:spPr>
      </p:sp>
      <p:sp>
        <p:nvSpPr>
          <p:cNvPr name="Freeform 19" id="19"/>
          <p:cNvSpPr/>
          <p:nvPr/>
        </p:nvSpPr>
        <p:spPr>
          <a:xfrm flipH="false" flipV="false" rot="0">
            <a:off x="1028700" y="8285574"/>
            <a:ext cx="911429" cy="630025"/>
          </a:xfrm>
          <a:custGeom>
            <a:avLst/>
            <a:gdLst/>
            <a:ahLst/>
            <a:cxnLst/>
            <a:rect r="r" b="b" t="t" l="l"/>
            <a:pathLst>
              <a:path h="630025" w="911429">
                <a:moveTo>
                  <a:pt x="0" y="0"/>
                </a:moveTo>
                <a:lnTo>
                  <a:pt x="911429" y="0"/>
                </a:lnTo>
                <a:lnTo>
                  <a:pt x="911429" y="630025"/>
                </a:lnTo>
                <a:lnTo>
                  <a:pt x="0" y="630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131149" y="8442573"/>
            <a:ext cx="14792246" cy="684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500" b="true">
                <a:solidFill>
                  <a:srgbClr val="FFFFFF"/>
                </a:solidFill>
                <a:latin typeface="Muli Regular Bold"/>
                <a:ea typeface="Muli Regular Bold"/>
                <a:cs typeface="Muli Regular Bold"/>
                <a:sym typeface="Muli Regular Bold"/>
              </a:rPr>
              <a:t>DIPENDENZA DA VIDEOGIOCHI: COME RICONOSCERLA? (Giallongo, 2020 - www.horizonpsytech.com)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5400000">
            <a:off x="12824482" y="4718706"/>
            <a:ext cx="8000194" cy="1078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738"/>
              </a:lnSpc>
            </a:pPr>
            <a:r>
              <a:rPr lang="en-US" sz="6425" spc="64">
                <a:solidFill>
                  <a:srgbClr val="F5F7F0"/>
                </a:solidFill>
                <a:latin typeface="Open Sans 1"/>
                <a:ea typeface="Open Sans 1"/>
                <a:cs typeface="Open Sans 1"/>
                <a:sym typeface="Open Sans 1"/>
              </a:rPr>
              <a:t>LIMITI DIAGNOSTICI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1056540" y="5346354"/>
            <a:ext cx="5595841" cy="3911946"/>
          </a:xfrm>
          <a:prstGeom prst="rect">
            <a:avLst/>
          </a:prstGeom>
          <a:solidFill>
            <a:srgbClr val="F5F7F0">
              <a:alpha val="14902"/>
            </a:srgbClr>
          </a:solidFill>
        </p:spPr>
      </p:sp>
      <p:grpSp>
        <p:nvGrpSpPr>
          <p:cNvPr name="Group 4" id="4"/>
          <p:cNvGrpSpPr/>
          <p:nvPr/>
        </p:nvGrpSpPr>
        <p:grpSpPr>
          <a:xfrm rot="0">
            <a:off x="1513612" y="5986094"/>
            <a:ext cx="4536808" cy="2632466"/>
            <a:chOff x="0" y="0"/>
            <a:chExt cx="6049078" cy="350995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18560" y="-90170"/>
              <a:ext cx="6030518" cy="1580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50"/>
                </a:lnSpc>
              </a:pPr>
              <a:r>
                <a:rPr lang="en-US" b="true" sz="3300" spc="429">
                  <a:solidFill>
                    <a:srgbClr val="F5F7F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FINALITÀ DI TUTELA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899172"/>
              <a:ext cx="6030518" cy="15460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85"/>
                </a:lnSpc>
              </a:pPr>
              <a:r>
                <a:rPr lang="en-US" sz="2275" spc="22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Atteggiamento prudente, finalizzato alla tutela delle istituzioni e non dell'individuo.</a:t>
              </a:r>
            </a:p>
          </p:txBody>
        </p:sp>
      </p:grpSp>
      <p:sp>
        <p:nvSpPr>
          <p:cNvPr name="AutoShape 7" id="7"/>
          <p:cNvSpPr/>
          <p:nvPr/>
        </p:nvSpPr>
        <p:spPr>
          <a:xfrm rot="0">
            <a:off x="7007003" y="5346354"/>
            <a:ext cx="5595841" cy="3911946"/>
          </a:xfrm>
          <a:prstGeom prst="rect">
            <a:avLst/>
          </a:prstGeom>
          <a:solidFill>
            <a:srgbClr val="F5F7F0">
              <a:alpha val="14902"/>
            </a:srgbClr>
          </a:solidFill>
        </p:spPr>
      </p:sp>
      <p:grpSp>
        <p:nvGrpSpPr>
          <p:cNvPr name="Group 8" id="8"/>
          <p:cNvGrpSpPr/>
          <p:nvPr/>
        </p:nvGrpSpPr>
        <p:grpSpPr>
          <a:xfrm rot="0">
            <a:off x="7536520" y="5580564"/>
            <a:ext cx="4536808" cy="3443526"/>
            <a:chOff x="0" y="0"/>
            <a:chExt cx="6049078" cy="459136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18560" y="-90170"/>
              <a:ext cx="6030518" cy="1580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50"/>
                </a:lnSpc>
              </a:pPr>
              <a:r>
                <a:rPr lang="en-US" b="true" sz="3300" spc="429">
                  <a:solidFill>
                    <a:srgbClr val="F5F7F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DELINAZIONE DEI CLUSTER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899172"/>
              <a:ext cx="6030518" cy="26274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85"/>
                </a:lnSpc>
              </a:pPr>
              <a:r>
                <a:rPr lang="en-US" sz="2275" spc="22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Difficile e talvolta contraddittoria, non è sufficientemente accurata per porre diagnosi certe. Spesso sovrapposta ad altri disturbi.</a:t>
              </a:r>
            </a:p>
          </p:txBody>
        </p:sp>
      </p:grpSp>
      <p:sp>
        <p:nvSpPr>
          <p:cNvPr name="AutoShape 11" id="11"/>
          <p:cNvSpPr/>
          <p:nvPr/>
        </p:nvSpPr>
        <p:spPr>
          <a:xfrm rot="0">
            <a:off x="1056540" y="1028700"/>
            <a:ext cx="5595841" cy="3911946"/>
          </a:xfrm>
          <a:prstGeom prst="rect">
            <a:avLst/>
          </a:prstGeom>
          <a:solidFill>
            <a:srgbClr val="F5F7F0">
              <a:alpha val="14902"/>
            </a:srgbClr>
          </a:solidFill>
        </p:spPr>
      </p:sp>
      <p:grpSp>
        <p:nvGrpSpPr>
          <p:cNvPr name="Group 12" id="12"/>
          <p:cNvGrpSpPr/>
          <p:nvPr/>
        </p:nvGrpSpPr>
        <p:grpSpPr>
          <a:xfrm rot="0">
            <a:off x="1513612" y="1668440"/>
            <a:ext cx="4536808" cy="2632466"/>
            <a:chOff x="0" y="0"/>
            <a:chExt cx="6049078" cy="3509955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18560" y="-90170"/>
              <a:ext cx="6030518" cy="1580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50"/>
                </a:lnSpc>
              </a:pPr>
              <a:r>
                <a:rPr lang="en-US" b="true" sz="3300" spc="429">
                  <a:solidFill>
                    <a:srgbClr val="F5F7F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REAZIONE INSUFFICIENTE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1899172"/>
              <a:ext cx="6030518" cy="15460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85"/>
                </a:lnSpc>
              </a:pPr>
              <a:r>
                <a:rPr lang="en-US" sz="2275" spc="22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Le reazioni neurocorticali non sarebbero paragonabili a quelle di altre dipendenze.</a:t>
              </a:r>
            </a:p>
          </p:txBody>
        </p:sp>
      </p:grpSp>
      <p:sp>
        <p:nvSpPr>
          <p:cNvPr name="AutoShape 15" id="15"/>
          <p:cNvSpPr/>
          <p:nvPr/>
        </p:nvSpPr>
        <p:spPr>
          <a:xfrm rot="0">
            <a:off x="7007003" y="1028700"/>
            <a:ext cx="5595841" cy="3911946"/>
          </a:xfrm>
          <a:prstGeom prst="rect">
            <a:avLst/>
          </a:prstGeom>
          <a:solidFill>
            <a:srgbClr val="F5F7F0">
              <a:alpha val="14902"/>
            </a:srgbClr>
          </a:solidFill>
        </p:spPr>
      </p:sp>
      <p:grpSp>
        <p:nvGrpSpPr>
          <p:cNvPr name="Group 16" id="16"/>
          <p:cNvGrpSpPr/>
          <p:nvPr/>
        </p:nvGrpSpPr>
        <p:grpSpPr>
          <a:xfrm rot="0">
            <a:off x="7536520" y="1972746"/>
            <a:ext cx="4536808" cy="2023854"/>
            <a:chOff x="0" y="0"/>
            <a:chExt cx="6049078" cy="2698472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18560" y="-90170"/>
              <a:ext cx="6030518" cy="7539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50"/>
                </a:lnSpc>
              </a:pPr>
              <a:r>
                <a:rPr lang="en-US" b="true" sz="3300" spc="429">
                  <a:solidFill>
                    <a:srgbClr val="F5F7F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POCA RICERCA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1072825"/>
              <a:ext cx="6030518" cy="15608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85"/>
                </a:lnSpc>
              </a:pPr>
              <a:r>
                <a:rPr lang="en-US" sz="2275" spc="22">
                  <a:solidFill>
                    <a:srgbClr val="F5F7F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Disturbo poco studiato a causa della recente scoperta. Pochi studi longitudinali.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54121" y="-10710"/>
            <a:ext cx="10329839" cy="10329839"/>
          </a:xfrm>
          <a:custGeom>
            <a:avLst/>
            <a:gdLst/>
            <a:ahLst/>
            <a:cxnLst/>
            <a:rect r="r" b="b" t="t" l="l"/>
            <a:pathLst>
              <a:path h="10329839" w="10329839">
                <a:moveTo>
                  <a:pt x="0" y="0"/>
                </a:moveTo>
                <a:lnTo>
                  <a:pt x="10329838" y="0"/>
                </a:lnTo>
                <a:lnTo>
                  <a:pt x="10329838" y="10329839"/>
                </a:lnTo>
                <a:lnTo>
                  <a:pt x="0" y="10329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39122" y="4223594"/>
            <a:ext cx="5101532" cy="2489756"/>
            <a:chOff x="0" y="0"/>
            <a:chExt cx="6802043" cy="3319675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20870" y="-90170"/>
              <a:ext cx="6781173" cy="24417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950"/>
                </a:lnSpc>
              </a:pPr>
              <a:r>
                <a:rPr lang="en-US" b="true" sz="3300" spc="429">
                  <a:solidFill>
                    <a:srgbClr val="F5F7F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DIPENDENZA DA GIOCO D'AZZARDO</a:t>
              </a:r>
            </a:p>
            <a:p>
              <a:pPr algn="ctr">
                <a:lnSpc>
                  <a:spcPts val="4950"/>
                </a:lnSpc>
              </a:pPr>
              <a:r>
                <a:rPr lang="en-US" b="true" sz="3300" spc="429">
                  <a:solidFill>
                    <a:srgbClr val="F5F7F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(GAMBLING)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760577"/>
              <a:ext cx="6781173" cy="4943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85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7101218" y="-32129"/>
            <a:ext cx="10329839" cy="10329839"/>
          </a:xfrm>
          <a:custGeom>
            <a:avLst/>
            <a:gdLst/>
            <a:ahLst/>
            <a:cxnLst/>
            <a:rect r="r" b="b" t="t" l="l"/>
            <a:pathLst>
              <a:path h="10329839" w="10329839">
                <a:moveTo>
                  <a:pt x="0" y="0"/>
                </a:moveTo>
                <a:lnTo>
                  <a:pt x="10329838" y="0"/>
                </a:lnTo>
                <a:lnTo>
                  <a:pt x="10329838" y="10329839"/>
                </a:lnTo>
                <a:lnTo>
                  <a:pt x="0" y="10329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808253" y="4537856"/>
            <a:ext cx="5101532" cy="1861232"/>
            <a:chOff x="0" y="0"/>
            <a:chExt cx="6802043" cy="2481642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20870" y="-90170"/>
              <a:ext cx="6781173" cy="1603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950"/>
                </a:lnSpc>
              </a:pPr>
              <a:r>
                <a:rPr lang="en-US" b="true" sz="3300" spc="429">
                  <a:solidFill>
                    <a:srgbClr val="F5F7F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DIPENDENZA DA INTERNET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922544"/>
              <a:ext cx="6781173" cy="4943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85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814258" y="4537856"/>
            <a:ext cx="5101532" cy="1861232"/>
            <a:chOff x="0" y="0"/>
            <a:chExt cx="6802043" cy="2481642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20870" y="-90170"/>
              <a:ext cx="6781173" cy="16036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50"/>
                </a:lnSpc>
              </a:pPr>
              <a:r>
                <a:rPr lang="en-US" b="true" sz="3300" spc="429">
                  <a:solidFill>
                    <a:srgbClr val="F5F7F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GAMING</a:t>
              </a:r>
            </a:p>
            <a:p>
              <a:pPr algn="l">
                <a:lnSpc>
                  <a:spcPts val="4950"/>
                </a:lnSpc>
              </a:pPr>
              <a:r>
                <a:rPr lang="en-US" b="true" sz="3300" spc="429">
                  <a:solidFill>
                    <a:srgbClr val="F5F7F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DISORDER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922544"/>
              <a:ext cx="6781173" cy="4943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85"/>
                </a:lnSpc>
              </a:pP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10287000"/>
          </a:xfrm>
          <a:custGeom>
            <a:avLst/>
            <a:gdLst/>
            <a:ahLst/>
            <a:cxnLst/>
            <a:rect r="r" b="b" t="t" l="l"/>
            <a:pathLst>
              <a:path h="10287000" w="9144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75" t="0" r="-3437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572909" y="8991875"/>
            <a:ext cx="686391" cy="266425"/>
            <a:chOff x="0" y="0"/>
            <a:chExt cx="1105903" cy="4292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-5080"/>
              <a:ext cx="1105903" cy="434340"/>
            </a:xfrm>
            <a:custGeom>
              <a:avLst/>
              <a:gdLst/>
              <a:ahLst/>
              <a:cxnLst/>
              <a:rect r="r" b="b" t="t" l="l"/>
              <a:pathLst>
                <a:path h="434340" w="1105903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1B1A1A"/>
            </a:solidFill>
          </p:spPr>
        </p:sp>
      </p:grpSp>
      <p:sp>
        <p:nvSpPr>
          <p:cNvPr name="AutoShape 5" id="5"/>
          <p:cNvSpPr/>
          <p:nvPr/>
        </p:nvSpPr>
        <p:spPr>
          <a:xfrm rot="610892">
            <a:off x="6218002" y="-2599300"/>
            <a:ext cx="14852568" cy="1755455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name="Group 6" id="6"/>
          <p:cNvGrpSpPr/>
          <p:nvPr/>
        </p:nvGrpSpPr>
        <p:grpSpPr>
          <a:xfrm rot="0">
            <a:off x="7718285" y="1390651"/>
            <a:ext cx="9979164" cy="7131953"/>
            <a:chOff x="0" y="0"/>
            <a:chExt cx="13305552" cy="9509271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9525"/>
              <a:ext cx="13292073" cy="13196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7800"/>
                </a:lnSpc>
              </a:pPr>
              <a:r>
                <a:rPr lang="en-US" b="true" sz="6500" spc="130">
                  <a:solidFill>
                    <a:srgbClr val="5CE1E6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GAMING DISORDER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3479" y="3186620"/>
              <a:ext cx="13292073" cy="63226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4760"/>
                </a:lnSpc>
              </a:pPr>
              <a:r>
                <a:rPr lang="en-US" sz="2800" spc="168">
                  <a:solidFill>
                    <a:srgbClr val="364182"/>
                  </a:solidFill>
                  <a:latin typeface="Raleway"/>
                  <a:ea typeface="Raleway"/>
                  <a:cs typeface="Raleway"/>
                  <a:sym typeface="Raleway"/>
                </a:rPr>
                <a:t>Nel corso del 2019 è stata resa pubblica l’intenzione dell’Organizzazione Mondiale della Sanità di inserire nell’ICD-11 (International Classification of Diseases - 11) una categoria chiamata «gaming disorder», altrimenti nota come «dipendenza da videogiochi», all’interno della sezione «addictive behaviours». Questa decisione ha trovato contrasti nella comunità scientifica. </a:t>
              </a:r>
            </a:p>
          </p:txBody>
        </p:sp>
      </p:grpSp>
      <p:sp>
        <p:nvSpPr>
          <p:cNvPr name="AutoShape 9" id="9"/>
          <p:cNvSpPr/>
          <p:nvPr/>
        </p:nvSpPr>
        <p:spPr>
          <a:xfrm rot="-4787820">
            <a:off x="-1736792" y="4656810"/>
            <a:ext cx="16230600" cy="0"/>
          </a:xfrm>
          <a:prstGeom prst="line">
            <a:avLst/>
          </a:prstGeom>
          <a:ln cap="rnd" w="304800">
            <a:solidFill>
              <a:srgbClr val="5CE1E6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-159601" y="0"/>
            <a:ext cx="18447601" cy="10376775"/>
            <a:chOff x="0" y="0"/>
            <a:chExt cx="3402471" cy="19138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402471" cy="1913890"/>
            </a:xfrm>
            <a:custGeom>
              <a:avLst/>
              <a:gdLst/>
              <a:ahLst/>
              <a:cxnLst/>
              <a:rect r="r" b="b" t="t" l="l"/>
              <a:pathLst>
                <a:path h="1913890" w="3402471">
                  <a:moveTo>
                    <a:pt x="0" y="0"/>
                  </a:moveTo>
                  <a:lnTo>
                    <a:pt x="0" y="1913890"/>
                  </a:lnTo>
                  <a:lnTo>
                    <a:pt x="3402471" y="1913890"/>
                  </a:lnTo>
                  <a:lnTo>
                    <a:pt x="3402471" y="0"/>
                  </a:lnTo>
                  <a:lnTo>
                    <a:pt x="0" y="0"/>
                  </a:lnTo>
                  <a:close/>
                  <a:moveTo>
                    <a:pt x="3341511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3341511" y="59690"/>
                  </a:lnTo>
                  <a:lnTo>
                    <a:pt x="3341511" y="185293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26353" y="3508342"/>
            <a:ext cx="14189454" cy="6106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30"/>
              </a:lnSpc>
              <a:spcBef>
                <a:spcPct val="0"/>
              </a:spcBef>
            </a:pPr>
            <a:r>
              <a:rPr lang="en-US" sz="339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“Un modello comportamentale di gioco (gioco-digitale o video-gioco) caratterizzato da un controllo compromesso sull’attività di gioco, un’aumentata priorità attribuita al giocare rispetto alle altre attività fino a che il giocare assume la precedenza sugli altri interessi e attività quotidiani, e vi è continuazione o intensificazione dell’attività di gioco nonostante l’evidenza delle conseguenze negative.</a:t>
            </a:r>
          </a:p>
          <a:p>
            <a:pPr algn="l">
              <a:lnSpc>
                <a:spcPts val="3730"/>
              </a:lnSpc>
              <a:spcBef>
                <a:spcPct val="0"/>
              </a:spcBef>
            </a:pPr>
            <a:r>
              <a:rPr lang="en-US" sz="3391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Perché venga diagnosticato il gaming disorder, il pattern comportamentale deve essere di gravità sufficiente per risultare in una compromissione significativa nell’area personale, familiare, sociale, educativa, occupazionale o di altre aree di funzionamento importanti e le compromissioni dovrebbero essere presenti da almeno 12 mesi”.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587090"/>
            <a:ext cx="15415807" cy="2171754"/>
            <a:chOff x="0" y="0"/>
            <a:chExt cx="5214730" cy="73464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14730" cy="734643"/>
            </a:xfrm>
            <a:custGeom>
              <a:avLst/>
              <a:gdLst/>
              <a:ahLst/>
              <a:cxnLst/>
              <a:rect r="r" b="b" t="t" l="l"/>
              <a:pathLst>
                <a:path h="734643" w="5214730">
                  <a:moveTo>
                    <a:pt x="0" y="0"/>
                  </a:moveTo>
                  <a:lnTo>
                    <a:pt x="5214730" y="0"/>
                  </a:lnTo>
                  <a:lnTo>
                    <a:pt x="5214730" y="734643"/>
                  </a:lnTo>
                  <a:lnTo>
                    <a:pt x="0" y="73464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0" y="866775"/>
            <a:ext cx="14316494" cy="1528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DEFINIZIONE (ICD-11)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56652"/>
            <a:ext cx="5270307" cy="1607879"/>
            <a:chOff x="0" y="0"/>
            <a:chExt cx="7027075" cy="2143838"/>
          </a:xfrm>
        </p:grpSpPr>
        <p:sp>
          <p:nvSpPr>
            <p:cNvPr name="AutoShape 3" id="3"/>
            <p:cNvSpPr/>
            <p:nvPr/>
          </p:nvSpPr>
          <p:spPr>
            <a:xfrm rot="0">
              <a:off x="0" y="0"/>
              <a:ext cx="7027075" cy="2143838"/>
            </a:xfrm>
            <a:prstGeom prst="rect">
              <a:avLst/>
            </a:prstGeom>
            <a:solidFill>
              <a:srgbClr val="5CE1E6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750497" y="304260"/>
              <a:ext cx="4812527" cy="15734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799">
                  <a:solidFill>
                    <a:srgbClr val="1B1A1A"/>
                  </a:solidFill>
                  <a:latin typeface="Muli Bold"/>
                  <a:ea typeface="Muli Bold"/>
                  <a:cs typeface="Muli Bold"/>
                  <a:sym typeface="Muli Bold"/>
                </a:rPr>
                <a:t>SINTOMATOLOGIA: come si manifesta il Gaming Disorder?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138246" y="3030593"/>
            <a:ext cx="15577214" cy="6624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Uso persistente e ricorrente di Internet per partecipare a giochi, spesso con altri giocatori, che porta a compromissione o disagio clinicamente significativi come indicato dalla presenza di cinque (o più) dei seguenti criteri per un periodo di 12 mesi: </a:t>
            </a:r>
          </a:p>
          <a:p>
            <a:pPr algn="l">
              <a:lnSpc>
                <a:spcPts val="3150"/>
              </a:lnSpc>
            </a:pP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Preoccupazione riguardo ai giochi su Internet. (L’individuo pensa alle precedenti attività di gioco o anticipa la partecipazione alle successive sessioni di gioco; il gioco su Internet diventa l’attività principale della vita quotidiana.) [non devono essere giochi d’azzardo] </a:t>
            </a: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1. Sintomi di astinenza quando viene impedito il gioco su Internet. (Questi sintomi sono tipicamente descritti come irritabilità, ansia o tristezza, mentre non visono segni fisici di astinenza farmacologica.) </a:t>
            </a: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2. Tolleranza – Bisogno di trascorrere crescenti quantità di tempo impegnati in giochi su Internet. </a:t>
            </a: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3. Tentativi infruttuosi di limitare la partecipazione ai giochi su Internet. </a:t>
            </a: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4. Perdita di interesse verso i precedenti hobby e divertimenti come risultato dei, e con l’eccezione dei, giochi su Internet. </a:t>
            </a: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5. Uso continuativo ed eccessivo dei giochi su Internet nonostante la consapevolezza di problemi psicosociali. </a:t>
            </a: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6. Avere ingannato i membri della famiglia, i terapeuti o altri riguardo la quantità di tempo passata giocando su Internet. </a:t>
            </a: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7. Uso dei giochi su Internet per eludere o mitigare stati d’animo negativi (per es., sensazioni di disperazione, senso di colpa, ansia). </a:t>
            </a:r>
          </a:p>
          <a:p>
            <a:pPr algn="l">
              <a:lnSpc>
                <a:spcPts val="3149"/>
              </a:lnSpc>
            </a:pPr>
            <a:r>
              <a:rPr lang="en-US" sz="2099">
                <a:solidFill>
                  <a:srgbClr val="FFFFFF"/>
                </a:solidFill>
                <a:latin typeface="Muli Regular"/>
                <a:ea typeface="Muli Regular"/>
                <a:cs typeface="Muli Regular"/>
                <a:sym typeface="Muli Regular"/>
              </a:rPr>
              <a:t>8. Aver messo a repentaglio o perso una relazione, un lavoro o un’opportunità formativa o di carriera significativi a causa della partecipazione a giochi su Internet.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722364" y="573609"/>
            <a:ext cx="2282038" cy="1973963"/>
          </a:xfrm>
          <a:custGeom>
            <a:avLst/>
            <a:gdLst/>
            <a:ahLst/>
            <a:cxnLst/>
            <a:rect r="r" b="b" t="t" l="l"/>
            <a:pathLst>
              <a:path h="1973963" w="2282038">
                <a:moveTo>
                  <a:pt x="0" y="0"/>
                </a:moveTo>
                <a:lnTo>
                  <a:pt x="2282038" y="0"/>
                </a:lnTo>
                <a:lnTo>
                  <a:pt x="2282038" y="1973963"/>
                </a:lnTo>
                <a:lnTo>
                  <a:pt x="0" y="19739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72E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572909" y="8991875"/>
            <a:ext cx="686391" cy="266425"/>
            <a:chOff x="0" y="0"/>
            <a:chExt cx="1105903" cy="4292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-5080"/>
              <a:ext cx="1105903" cy="434340"/>
            </a:xfrm>
            <a:custGeom>
              <a:avLst/>
              <a:gdLst/>
              <a:ahLst/>
              <a:cxnLst/>
              <a:rect r="r" b="b" t="t" l="l"/>
              <a:pathLst>
                <a:path h="434340" w="1105903">
                  <a:moveTo>
                    <a:pt x="1088123" y="187960"/>
                  </a:moveTo>
                  <a:lnTo>
                    <a:pt x="826503" y="11430"/>
                  </a:lnTo>
                  <a:cubicBezTo>
                    <a:pt x="808723" y="0"/>
                    <a:pt x="785863" y="3810"/>
                    <a:pt x="773163" y="21590"/>
                  </a:cubicBezTo>
                  <a:cubicBezTo>
                    <a:pt x="761733" y="39370"/>
                    <a:pt x="765543" y="62230"/>
                    <a:pt x="783323" y="74930"/>
                  </a:cubicBezTo>
                  <a:lnTo>
                    <a:pt x="942073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942073" y="257810"/>
                  </a:lnTo>
                  <a:lnTo>
                    <a:pt x="783323" y="364490"/>
                  </a:lnTo>
                  <a:cubicBezTo>
                    <a:pt x="765543" y="375920"/>
                    <a:pt x="761733" y="400050"/>
                    <a:pt x="773163" y="417830"/>
                  </a:cubicBezTo>
                  <a:cubicBezTo>
                    <a:pt x="780783" y="429260"/>
                    <a:pt x="792213" y="434340"/>
                    <a:pt x="804913" y="434340"/>
                  </a:cubicBezTo>
                  <a:cubicBezTo>
                    <a:pt x="812533" y="434340"/>
                    <a:pt x="820153" y="431800"/>
                    <a:pt x="826503" y="427990"/>
                  </a:cubicBezTo>
                  <a:lnTo>
                    <a:pt x="1089393" y="251460"/>
                  </a:lnTo>
                  <a:cubicBezTo>
                    <a:pt x="1099553" y="243840"/>
                    <a:pt x="1105903" y="232410"/>
                    <a:pt x="1105903" y="219710"/>
                  </a:cubicBezTo>
                  <a:cubicBezTo>
                    <a:pt x="1105903" y="207010"/>
                    <a:pt x="1099553" y="195580"/>
                    <a:pt x="1088123" y="187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1000125"/>
            <a:ext cx="4814456" cy="1333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1"/>
              </a:lnSpc>
            </a:pPr>
            <a:r>
              <a:rPr lang="en-US" b="true" sz="3100" spc="89">
                <a:solidFill>
                  <a:srgbClr val="E8EEF1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FATTORI PREDITTIVI</a:t>
            </a:r>
          </a:p>
          <a:p>
            <a:pPr algn="l">
              <a:lnSpc>
                <a:spcPts val="6681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9008478" y="963846"/>
            <a:ext cx="8250822" cy="1075604"/>
            <a:chOff x="0" y="0"/>
            <a:chExt cx="11001096" cy="1434139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9525"/>
              <a:ext cx="11001096" cy="7410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266" b="true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Abuso d'utilizzo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864968"/>
              <a:ext cx="10997695" cy="5691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Sessioni di gioco eccessivamente prolungate.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008478" y="2819083"/>
            <a:ext cx="8250822" cy="2081444"/>
            <a:chOff x="0" y="0"/>
            <a:chExt cx="11001096" cy="2775259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9525"/>
              <a:ext cx="11001096" cy="14725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266" b="true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Accesso a contenuti inadeguati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596487"/>
              <a:ext cx="10997695" cy="11787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Accesso in età prematura a contenuti a sfondo violento, sessualmente esplicito e simili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008478" y="5326527"/>
            <a:ext cx="8250822" cy="1532804"/>
            <a:chOff x="0" y="0"/>
            <a:chExt cx="11001096" cy="2043739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9525"/>
              <a:ext cx="11001096" cy="7410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266" b="true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Acquisti sfrenati online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864968"/>
              <a:ext cx="10997695" cy="11787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Svuotamento dei conti virtuali dei genitori, talvolta in maniera involontaria.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008478" y="7666356"/>
            <a:ext cx="8250822" cy="1532804"/>
            <a:chOff x="0" y="0"/>
            <a:chExt cx="11001096" cy="2043739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9525"/>
              <a:ext cx="11001096" cy="7410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3600" spc="266" b="true">
                  <a:solidFill>
                    <a:srgbClr val="E8EEF1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#GameVamping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864968"/>
              <a:ext cx="10997695" cy="11787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40"/>
                </a:lnSpc>
              </a:pPr>
              <a:r>
                <a:rPr lang="en-US" sz="2600" spc="26">
                  <a:solidFill>
                    <a:srgbClr val="E8EEF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Gaming notturno prolungato, a discapito delle ore di sonno.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6423560" y="-325560"/>
            <a:ext cx="1658098" cy="10938119"/>
          </a:xfrm>
          <a:custGeom>
            <a:avLst/>
            <a:gdLst/>
            <a:ahLst/>
            <a:cxnLst/>
            <a:rect r="r" b="b" t="t" l="l"/>
            <a:pathLst>
              <a:path h="10938119" w="1658098">
                <a:moveTo>
                  <a:pt x="0" y="0"/>
                </a:moveTo>
                <a:lnTo>
                  <a:pt x="1658098" y="0"/>
                </a:lnTo>
                <a:lnTo>
                  <a:pt x="1658098" y="10938120"/>
                </a:lnTo>
                <a:lnTo>
                  <a:pt x="0" y="10938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9011" t="-47987" r="-34680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569979" y="1028700"/>
            <a:ext cx="959145" cy="959145"/>
          </a:xfrm>
          <a:custGeom>
            <a:avLst/>
            <a:gdLst/>
            <a:ahLst/>
            <a:cxnLst/>
            <a:rect r="r" b="b" t="t" l="l"/>
            <a:pathLst>
              <a:path h="959145" w="959145">
                <a:moveTo>
                  <a:pt x="0" y="0"/>
                </a:moveTo>
                <a:lnTo>
                  <a:pt x="959145" y="0"/>
                </a:lnTo>
                <a:lnTo>
                  <a:pt x="959145" y="959145"/>
                </a:lnTo>
                <a:lnTo>
                  <a:pt x="0" y="959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569979" y="2819083"/>
            <a:ext cx="959145" cy="959145"/>
          </a:xfrm>
          <a:custGeom>
            <a:avLst/>
            <a:gdLst/>
            <a:ahLst/>
            <a:cxnLst/>
            <a:rect r="r" b="b" t="t" l="l"/>
            <a:pathLst>
              <a:path h="959145" w="959145">
                <a:moveTo>
                  <a:pt x="0" y="0"/>
                </a:moveTo>
                <a:lnTo>
                  <a:pt x="959145" y="0"/>
                </a:lnTo>
                <a:lnTo>
                  <a:pt x="959145" y="959145"/>
                </a:lnTo>
                <a:lnTo>
                  <a:pt x="0" y="9591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602086" y="5326527"/>
            <a:ext cx="959145" cy="959145"/>
          </a:xfrm>
          <a:custGeom>
            <a:avLst/>
            <a:gdLst/>
            <a:ahLst/>
            <a:cxnLst/>
            <a:rect r="r" b="b" t="t" l="l"/>
            <a:pathLst>
              <a:path h="959145" w="959145">
                <a:moveTo>
                  <a:pt x="0" y="0"/>
                </a:moveTo>
                <a:lnTo>
                  <a:pt x="959145" y="0"/>
                </a:lnTo>
                <a:lnTo>
                  <a:pt x="959145" y="959145"/>
                </a:lnTo>
                <a:lnTo>
                  <a:pt x="0" y="9591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7569979" y="7666356"/>
            <a:ext cx="959145" cy="959145"/>
          </a:xfrm>
          <a:custGeom>
            <a:avLst/>
            <a:gdLst/>
            <a:ahLst/>
            <a:cxnLst/>
            <a:rect r="r" b="b" t="t" l="l"/>
            <a:pathLst>
              <a:path h="959145" w="959145">
                <a:moveTo>
                  <a:pt x="0" y="0"/>
                </a:moveTo>
                <a:lnTo>
                  <a:pt x="959145" y="0"/>
                </a:lnTo>
                <a:lnTo>
                  <a:pt x="959145" y="959145"/>
                </a:lnTo>
                <a:lnTo>
                  <a:pt x="0" y="9591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-675946" y="8832603"/>
            <a:ext cx="2886906" cy="851395"/>
            <a:chOff x="0" y="0"/>
            <a:chExt cx="1722525" cy="508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49530"/>
              <a:ext cx="1722525" cy="408940"/>
            </a:xfrm>
            <a:custGeom>
              <a:avLst/>
              <a:gdLst/>
              <a:ahLst/>
              <a:cxnLst/>
              <a:rect r="r" b="b" t="t" l="l"/>
              <a:pathLst>
                <a:path h="408940" w="1722525">
                  <a:moveTo>
                    <a:pt x="1516785" y="0"/>
                  </a:moveTo>
                  <a:cubicBezTo>
                    <a:pt x="1416455" y="0"/>
                    <a:pt x="1333905" y="72390"/>
                    <a:pt x="131485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316125" y="242570"/>
                  </a:lnTo>
                  <a:cubicBezTo>
                    <a:pt x="1333905" y="337820"/>
                    <a:pt x="1417725" y="408940"/>
                    <a:pt x="1518055" y="408940"/>
                  </a:cubicBezTo>
                  <a:cubicBezTo>
                    <a:pt x="1631085" y="408940"/>
                    <a:pt x="1722525" y="317500"/>
                    <a:pt x="1722525" y="204470"/>
                  </a:cubicBezTo>
                  <a:cubicBezTo>
                    <a:pt x="1722525" y="91440"/>
                    <a:pt x="1631085" y="0"/>
                    <a:pt x="1516785" y="0"/>
                  </a:cubicBezTo>
                  <a:close/>
                </a:path>
              </a:pathLst>
            </a:custGeom>
            <a:solidFill>
              <a:srgbClr val="43B0F1"/>
            </a:solid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DAFmJ7ih0R0</dc:identifier>
  <dcterms:modified xsi:type="dcterms:W3CDTF">2011-08-01T06:04:30Z</dcterms:modified>
  <cp:revision>1</cp:revision>
  <dc:title>Gaming Disorder</dc:title>
</cp:coreProperties>
</file>